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3"/>
  </p:notesMasterIdLst>
  <p:sldIdLst>
    <p:sldId id="256" r:id="rId2"/>
    <p:sldId id="260" r:id="rId3"/>
    <p:sldId id="258" r:id="rId4"/>
    <p:sldId id="261" r:id="rId5"/>
    <p:sldId id="263" r:id="rId6"/>
    <p:sldId id="262"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8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C340BC-CA05-4BB1-BC36-11993903BBA6}" type="datetimeFigureOut">
              <a:rPr lang="ru-RU" smtClean="0"/>
              <a:t>17.04.2020</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98ED26-8EF4-44B7-A7A9-D1B701D49234}" type="slidenum">
              <a:rPr lang="ru-RU" smtClean="0"/>
              <a:t>‹#›</a:t>
            </a:fld>
            <a:endParaRPr lang="ru-RU" dirty="0"/>
          </a:p>
        </p:txBody>
      </p:sp>
    </p:spTree>
    <p:extLst>
      <p:ext uri="{BB962C8B-B14F-4D97-AF65-F5344CB8AC3E}">
        <p14:creationId xmlns:p14="http://schemas.microsoft.com/office/powerpoint/2010/main" val="414080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198ED26-8EF4-44B7-A7A9-D1B701D49234}" type="slidenum">
              <a:rPr lang="ru-RU" smtClean="0"/>
              <a:t>11</a:t>
            </a:fld>
            <a:endParaRPr lang="ru-RU" dirty="0"/>
          </a:p>
        </p:txBody>
      </p:sp>
    </p:spTree>
    <p:extLst>
      <p:ext uri="{BB962C8B-B14F-4D97-AF65-F5344CB8AC3E}">
        <p14:creationId xmlns:p14="http://schemas.microsoft.com/office/powerpoint/2010/main" val="3446436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Дата 14"/>
          <p:cNvSpPr>
            <a:spLocks noGrp="1"/>
          </p:cNvSpPr>
          <p:nvPr>
            <p:ph type="dt" sz="half" idx="10"/>
          </p:nvPr>
        </p:nvSpPr>
        <p:spPr/>
        <p:txBody>
          <a:bodyPr/>
          <a:lstStyle/>
          <a:p>
            <a:fld id="{B4C71EC6-210F-42DE-9C53-41977AD35B3D}" type="datetimeFigureOut">
              <a:rPr lang="ru-RU" smtClean="0"/>
              <a:t>17.04.2020</a:t>
            </a:fld>
            <a:endParaRPr lang="ru-RU" dirty="0"/>
          </a:p>
        </p:txBody>
      </p:sp>
      <p:sp>
        <p:nvSpPr>
          <p:cNvPr id="16" name="Номер слайда 15"/>
          <p:cNvSpPr>
            <a:spLocks noGrp="1"/>
          </p:cNvSpPr>
          <p:nvPr>
            <p:ph type="sldNum" sz="quarter" idx="11"/>
          </p:nvPr>
        </p:nvSpPr>
        <p:spPr/>
        <p:txBody>
          <a:bodyPr/>
          <a:lstStyle/>
          <a:p>
            <a:fld id="{B19B0651-EE4F-4900-A07F-96A6BFA9D0F0}" type="slidenum">
              <a:rPr lang="ru-RU" smtClean="0"/>
              <a:t>‹#›</a:t>
            </a:fld>
            <a:endParaRPr lang="ru-RU" dirty="0"/>
          </a:p>
        </p:txBody>
      </p:sp>
      <p:sp>
        <p:nvSpPr>
          <p:cNvPr id="17" name="Нижний колонтитул 16"/>
          <p:cNvSpPr>
            <a:spLocks noGrp="1"/>
          </p:cNvSpPr>
          <p:nvPr>
            <p:ph type="ftr" sz="quarter" idx="12"/>
          </p:nvPr>
        </p:nvSpPr>
        <p:spPr/>
        <p:txBody>
          <a:bodyPr/>
          <a:lstStyle/>
          <a:p>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17.04.2020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17.04.2020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4C71EC6-210F-42DE-9C53-41977AD35B3D}" type="datetimeFigureOut">
              <a:rPr lang="ru-RU" smtClean="0"/>
              <a:t>17.04.2020</a:t>
            </a:fld>
            <a:endParaRPr lang="ru-RU" dirty="0"/>
          </a:p>
        </p:txBody>
      </p:sp>
      <p:sp>
        <p:nvSpPr>
          <p:cNvPr id="15" name="Номер слайда 14"/>
          <p:cNvSpPr>
            <a:spLocks noGrp="1"/>
          </p:cNvSpPr>
          <p:nvPr>
            <p:ph type="sldNum" sz="quarter" idx="15"/>
          </p:nvPr>
        </p:nvSpPr>
        <p:spPr/>
        <p:txBody>
          <a:bodyPr/>
          <a:lstStyle>
            <a:lvl1pPr algn="ctr">
              <a:defRPr/>
            </a:lvl1pPr>
          </a:lstStyle>
          <a:p>
            <a:fld id="{B19B0651-EE4F-4900-A07F-96A6BFA9D0F0}" type="slidenum">
              <a:rPr lang="ru-RU" smtClean="0"/>
              <a:t>‹#›</a:t>
            </a:fld>
            <a:endParaRPr lang="ru-RU" dirty="0"/>
          </a:p>
        </p:txBody>
      </p:sp>
      <p:sp>
        <p:nvSpPr>
          <p:cNvPr id="16" name="Нижний колонтитул 15"/>
          <p:cNvSpPr>
            <a:spLocks noGrp="1"/>
          </p:cNvSpPr>
          <p:nvPr>
            <p:ph type="ftr" sz="quarter" idx="16"/>
          </p:nvPr>
        </p:nvSpPr>
        <p:spPr/>
        <p:txBody>
          <a:bodyPr/>
          <a:lstStyle/>
          <a:p>
            <a:endParaRPr lang="ru-RU" dirty="0"/>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4C71EC6-210F-42DE-9C53-41977AD35B3D}" type="datetimeFigureOut">
              <a:rPr lang="ru-RU" smtClean="0"/>
              <a:t>17.04.2020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4C71EC6-210F-42DE-9C53-41977AD35B3D}" type="datetimeFigureOut">
              <a:rPr lang="ru-RU" smtClean="0"/>
              <a:t>17.04.2020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7" name="Дата 6"/>
          <p:cNvSpPr>
            <a:spLocks noGrp="1"/>
          </p:cNvSpPr>
          <p:nvPr>
            <p:ph type="dt" sz="half" idx="10"/>
          </p:nvPr>
        </p:nvSpPr>
        <p:spPr/>
        <p:txBody>
          <a:bodyPr/>
          <a:lstStyle/>
          <a:p>
            <a:fld id="{B4C71EC6-210F-42DE-9C53-41977AD35B3D}" type="datetimeFigureOut">
              <a:rPr lang="ru-RU" smtClean="0"/>
              <a:t>17.04.2020</a:t>
            </a:fld>
            <a:endParaRPr lang="ru-RU" dirty="0"/>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17.04.2020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17.04.2020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4C71EC6-210F-42DE-9C53-41977AD35B3D}" type="datetimeFigureOut">
              <a:rPr lang="ru-RU" smtClean="0"/>
              <a:t>17.04.2020</a:t>
            </a:fld>
            <a:endParaRPr lang="ru-RU" dirty="0"/>
          </a:p>
        </p:txBody>
      </p:sp>
      <p:sp>
        <p:nvSpPr>
          <p:cNvPr id="9" name="Номер слайда 8"/>
          <p:cNvSpPr>
            <a:spLocks noGrp="1"/>
          </p:cNvSpPr>
          <p:nvPr>
            <p:ph type="sldNum" sz="quarter" idx="15"/>
          </p:nvPr>
        </p:nvSpPr>
        <p:spPr/>
        <p:txBody>
          <a:bodyPr/>
          <a:lstStyle/>
          <a:p>
            <a:fld id="{B19B0651-EE4F-4900-A07F-96A6BFA9D0F0}" type="slidenum">
              <a:rPr lang="ru-RU" smtClean="0"/>
              <a:t>‹#›</a:t>
            </a:fld>
            <a:endParaRPr lang="ru-RU" dirty="0"/>
          </a:p>
        </p:txBody>
      </p:sp>
      <p:sp>
        <p:nvSpPr>
          <p:cNvPr id="10" name="Нижний колонтитул 9"/>
          <p:cNvSpPr>
            <a:spLocks noGrp="1"/>
          </p:cNvSpPr>
          <p:nvPr>
            <p:ph type="ftr" sz="quarter" idx="16"/>
          </p:nvPr>
        </p:nvSpPr>
        <p:spPr/>
        <p:txBody>
          <a:bodyPr/>
          <a:lstStyle/>
          <a:p>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4C71EC6-210F-42DE-9C53-41977AD35B3D}" type="datetimeFigureOut">
              <a:rPr lang="ru-RU" smtClean="0"/>
              <a:t>17.04.2020</a:t>
            </a:fld>
            <a:endParaRPr lang="ru-RU" dirty="0"/>
          </a:p>
        </p:txBody>
      </p:sp>
      <p:sp>
        <p:nvSpPr>
          <p:cNvPr id="9" name="Номер слайда 8"/>
          <p:cNvSpPr>
            <a:spLocks noGrp="1"/>
          </p:cNvSpPr>
          <p:nvPr>
            <p:ph type="sldNum" sz="quarter" idx="11"/>
          </p:nvPr>
        </p:nvSpPr>
        <p:spPr/>
        <p:txBody>
          <a:bodyPr/>
          <a:lstStyle/>
          <a:p>
            <a:fld id="{B19B0651-EE4F-4900-A07F-96A6BFA9D0F0}" type="slidenum">
              <a:rPr lang="ru-RU" smtClean="0"/>
              <a:t>‹#›</a:t>
            </a:fld>
            <a:endParaRPr lang="ru-RU" dirty="0"/>
          </a:p>
        </p:txBody>
      </p:sp>
      <p:sp>
        <p:nvSpPr>
          <p:cNvPr id="10" name="Нижний колонтитул 9"/>
          <p:cNvSpPr>
            <a:spLocks noGrp="1"/>
          </p:cNvSpPr>
          <p:nvPr>
            <p:ph type="ftr" sz="quarter" idx="12"/>
          </p:nvPr>
        </p:nvSpPr>
        <p:spPr/>
        <p:txBody>
          <a:bodyPr/>
          <a:lstStyle/>
          <a:p>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C71EC6-210F-42DE-9C53-41977AD35B3D}" type="datetimeFigureOut">
              <a:rPr lang="ru-RU" smtClean="0"/>
              <a:t>17.04.2020</a:t>
            </a:fld>
            <a:endParaRPr lang="ru-RU" dirty="0"/>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dirty="0"/>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9B0651-EE4F-4900-A07F-96A6BFA9D0F0}" type="slidenum">
              <a:rPr lang="ru-RU" smtClean="0"/>
              <a:t>‹#›</a:t>
            </a:fld>
            <a:endParaRPr lang="ru-RU" dirty="0"/>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buNone/>
            </a:pPr>
            <a:endParaRPr lang="ru-RU" dirty="0" smtClean="0"/>
          </a:p>
          <a:p>
            <a:pPr marL="0" indent="0">
              <a:buNone/>
            </a:pPr>
            <a:endParaRPr lang="ru-RU" dirty="0" smtClean="0"/>
          </a:p>
          <a:p>
            <a:pPr marL="0" indent="0" algn="ctr">
              <a:buNone/>
            </a:pPr>
            <a:r>
              <a:rPr lang="ru-RU" sz="5400" dirty="0" smtClean="0"/>
              <a:t>Перелётные и зимующие птицы</a:t>
            </a:r>
          </a:p>
          <a:p>
            <a:pPr marL="0" indent="0">
              <a:buNone/>
            </a:pPr>
            <a:r>
              <a:rPr lang="ru-RU" sz="5400" dirty="0" smtClean="0"/>
              <a:t>        </a:t>
            </a:r>
          </a:p>
          <a:p>
            <a:pPr marL="0" indent="0">
              <a:buNone/>
            </a:pPr>
            <a:endParaRPr lang="ru-RU" dirty="0"/>
          </a:p>
          <a:p>
            <a:pPr marL="0" indent="0">
              <a:buNone/>
            </a:pPr>
            <a:endParaRPr lang="ru-RU" dirty="0" smtClean="0"/>
          </a:p>
          <a:p>
            <a:pPr marL="0" indent="0">
              <a:buNone/>
            </a:pPr>
            <a:endParaRPr lang="ru-RU" dirty="0"/>
          </a:p>
        </p:txBody>
      </p:sp>
    </p:spTree>
    <p:extLst>
      <p:ext uri="{BB962C8B-B14F-4D97-AF65-F5344CB8AC3E}">
        <p14:creationId xmlns:p14="http://schemas.microsoft.com/office/powerpoint/2010/main" val="4156860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a:ext>
            </a:extLst>
          </a:blip>
          <a:stretch>
            <a:fillRect/>
          </a:stretch>
        </p:blipFill>
        <p:spPr>
          <a:xfrm>
            <a:off x="733425" y="1066800"/>
            <a:ext cx="5695950" cy="4495800"/>
          </a:xfrm>
        </p:spPr>
      </p:pic>
      <p:sp>
        <p:nvSpPr>
          <p:cNvPr id="3" name="Текст 2"/>
          <p:cNvSpPr>
            <a:spLocks noGrp="1"/>
          </p:cNvSpPr>
          <p:nvPr>
            <p:ph type="body" idx="2"/>
          </p:nvPr>
        </p:nvSpPr>
        <p:spPr>
          <a:xfrm>
            <a:off x="6781800" y="476672"/>
            <a:ext cx="1984248" cy="5688632"/>
          </a:xfrm>
        </p:spPr>
        <p:txBody>
          <a:bodyPr>
            <a:normAutofit fontScale="92500" lnSpcReduction="10000"/>
          </a:bodyPr>
          <a:lstStyle/>
          <a:p>
            <a:r>
              <a:rPr lang="ru-RU" dirty="0"/>
              <a:t>Все дикие гуси обладают короткими лапами и достаточно длинной шеей. На кромке клюва диких гусей по внутренней стороне идут зубовидные поперечные гребни – особые пластинки, предназначенные для процеживания из воды и ила пищевых частиц. Лапы большие, перепончатые, приспособленные к </a:t>
            </a:r>
            <a:r>
              <a:rPr lang="ru-RU" dirty="0" smtClean="0"/>
              <a:t> гребле в воде </a:t>
            </a:r>
            <a:r>
              <a:rPr lang="ru-RU" dirty="0"/>
              <a:t>при плавании.</a:t>
            </a:r>
          </a:p>
          <a:p>
            <a:endParaRPr lang="ru-RU" dirty="0"/>
          </a:p>
        </p:txBody>
      </p:sp>
    </p:spTree>
    <p:extLst>
      <p:ext uri="{BB962C8B-B14F-4D97-AF65-F5344CB8AC3E}">
        <p14:creationId xmlns:p14="http://schemas.microsoft.com/office/powerpoint/2010/main" val="1521428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6781800" y="1600200"/>
            <a:ext cx="1984248" cy="4493096"/>
          </a:xfrm>
        </p:spPr>
        <p:txBody>
          <a:bodyPr>
            <a:noAutofit/>
          </a:bodyPr>
          <a:lstStyle/>
          <a:p>
            <a:r>
              <a:rPr lang="ru-RU" sz="2400" dirty="0"/>
              <a:t>Носик лопаткой, </a:t>
            </a:r>
            <a:br>
              <a:rPr lang="ru-RU" sz="2400" dirty="0"/>
            </a:br>
            <a:r>
              <a:rPr lang="ru-RU" sz="2400" dirty="0"/>
              <a:t>Красные лапки, </a:t>
            </a:r>
            <a:br>
              <a:rPr lang="ru-RU" sz="2400" dirty="0"/>
            </a:br>
            <a:r>
              <a:rPr lang="ru-RU" sz="2400" dirty="0"/>
              <a:t>Плавает, ныряет, </a:t>
            </a:r>
            <a:br>
              <a:rPr lang="ru-RU" sz="2400" dirty="0"/>
            </a:br>
            <a:r>
              <a:rPr lang="ru-RU" sz="2400" dirty="0"/>
              <a:t>Крякать обожает</a:t>
            </a:r>
            <a:r>
              <a:rPr lang="ru-RU" sz="2400" dirty="0" smtClean="0"/>
              <a:t>!</a:t>
            </a:r>
          </a:p>
          <a:p>
            <a:pPr algn="r"/>
            <a:r>
              <a:rPr lang="ru-RU" sz="2400" i="1" dirty="0" smtClean="0"/>
              <a:t>(утка)</a:t>
            </a:r>
          </a:p>
          <a:p>
            <a:endParaRPr lang="ru-RU" sz="2400" dirty="0"/>
          </a:p>
        </p:txBody>
      </p:sp>
      <p:sp>
        <p:nvSpPr>
          <p:cNvPr id="4" name="Заголовок 3"/>
          <p:cNvSpPr>
            <a:spLocks noGrp="1"/>
          </p:cNvSpPr>
          <p:nvPr>
            <p:ph type="title"/>
          </p:nvPr>
        </p:nvSpPr>
        <p:spPr/>
        <p:txBody>
          <a:bodyPr>
            <a:normAutofit/>
          </a:bodyPr>
          <a:lstStyle/>
          <a:p>
            <a:pPr algn="ctr"/>
            <a:r>
              <a:rPr lang="ru-RU" sz="2800" dirty="0" smtClean="0"/>
              <a:t>Утка (селезень)</a:t>
            </a:r>
            <a:endParaRPr lang="ru-RU" sz="2800" dirty="0"/>
          </a:p>
        </p:txBody>
      </p:sp>
      <p:pic>
        <p:nvPicPr>
          <p:cNvPr id="7" name="Объект 6"/>
          <p:cNvPicPr>
            <a:picLocks noGrp="1" noChangeAspect="1"/>
          </p:cNvPicPr>
          <p:nvPr>
            <p:ph sz="quarter" idx="1"/>
          </p:nvPr>
        </p:nvPicPr>
        <p:blipFill>
          <a:blip r:embed="rId3" cstate="email">
            <a:extLst>
              <a:ext uri="{28A0092B-C50C-407E-A947-70E740481C1C}">
                <a14:useLocalDpi xmlns:a14="http://schemas.microsoft.com/office/drawing/2010/main"/>
              </a:ext>
            </a:extLst>
          </a:blip>
          <a:stretch>
            <a:fillRect/>
          </a:stretch>
        </p:blipFill>
        <p:spPr>
          <a:xfrm>
            <a:off x="457200" y="1401924"/>
            <a:ext cx="6248400" cy="3825551"/>
          </a:xfrm>
        </p:spPr>
      </p:pic>
    </p:spTree>
    <p:extLst>
      <p:ext uri="{BB962C8B-B14F-4D97-AF65-F5344CB8AC3E}">
        <p14:creationId xmlns:p14="http://schemas.microsoft.com/office/powerpoint/2010/main" val="1528803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683568" y="332656"/>
            <a:ext cx="8082480" cy="3312368"/>
          </a:xfrm>
        </p:spPr>
        <p:txBody>
          <a:bodyPr>
            <a:normAutofit fontScale="92500" lnSpcReduction="20000"/>
          </a:bodyPr>
          <a:lstStyle/>
          <a:p>
            <a:r>
              <a:rPr lang="ru-RU" sz="1800" dirty="0"/>
              <a:t>Птица довольно крупных размеров, голова большая, хвост короткий. Размах крыльев птицы составляет от восьмидесяти до ста сантиметров. Весит дикая утка от семисот пятидесяти грамм до полутора килограмма. Кормятся на мелководьях, выбирая из воды растения и мелких животных. Основу рациона дикой утки составляют растительная пища (роголистник, ряска, и тому подобное), насекомые, мелкие беспозвоночные, маленькая рыба, головастики, ракообразные, иногда лягушки. Часто можно наблюдать, как птица становится в воде в вертикальное положение, хвостом вверх. Что бы дотянутся до лакомств, что находятся на дне водоема.  Кормится птица, как правило, на глубине от тридцати до тридцати пяти сантиметров, где достает корм с дна. За едой дикая утка не ныряет.</a:t>
            </a:r>
          </a:p>
          <a:p>
            <a:endParaRPr lang="ru-RU" dirty="0"/>
          </a:p>
        </p:txBody>
      </p:sp>
      <p:pic>
        <p:nvPicPr>
          <p:cNvPr id="7" name="Объект 6"/>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2181333" y="3356992"/>
            <a:ext cx="4954151" cy="3096344"/>
          </a:xfrm>
        </p:spPr>
      </p:pic>
    </p:spTree>
    <p:extLst>
      <p:ext uri="{BB962C8B-B14F-4D97-AF65-F5344CB8AC3E}">
        <p14:creationId xmlns:p14="http://schemas.microsoft.com/office/powerpoint/2010/main" val="486649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457200" y="836712"/>
            <a:ext cx="6248400" cy="5328592"/>
          </a:xfrm>
        </p:spPr>
      </p:pic>
      <p:sp>
        <p:nvSpPr>
          <p:cNvPr id="3" name="Текст 2"/>
          <p:cNvSpPr>
            <a:spLocks noGrp="1"/>
          </p:cNvSpPr>
          <p:nvPr>
            <p:ph type="body" idx="2"/>
          </p:nvPr>
        </p:nvSpPr>
        <p:spPr>
          <a:xfrm>
            <a:off x="6804248" y="1340768"/>
            <a:ext cx="1984248" cy="4608512"/>
          </a:xfrm>
        </p:spPr>
        <p:txBody>
          <a:bodyPr>
            <a:noAutofit/>
          </a:bodyPr>
          <a:lstStyle/>
          <a:p>
            <a:r>
              <a:rPr lang="ru-RU" sz="2400" dirty="0"/>
              <a:t>Птица медленно плывёт, </a:t>
            </a:r>
            <a:br>
              <a:rPr lang="ru-RU" sz="2400" dirty="0"/>
            </a:br>
            <a:r>
              <a:rPr lang="ru-RU" sz="2400" dirty="0"/>
              <a:t>Словно белый теплоход. </a:t>
            </a:r>
            <a:br>
              <a:rPr lang="ru-RU" sz="2400" dirty="0"/>
            </a:br>
            <a:r>
              <a:rPr lang="ru-RU" sz="2400" dirty="0"/>
              <a:t>Горделива и красива, </a:t>
            </a:r>
            <a:br>
              <a:rPr lang="ru-RU" sz="2400" dirty="0"/>
            </a:br>
            <a:r>
              <a:rPr lang="ru-RU" sz="2400" dirty="0"/>
              <a:t>Терпелива и пуглива.</a:t>
            </a:r>
          </a:p>
        </p:txBody>
      </p:sp>
      <p:sp>
        <p:nvSpPr>
          <p:cNvPr id="4" name="Заголовок 3"/>
          <p:cNvSpPr>
            <a:spLocks noGrp="1"/>
          </p:cNvSpPr>
          <p:nvPr>
            <p:ph type="title"/>
          </p:nvPr>
        </p:nvSpPr>
        <p:spPr>
          <a:xfrm>
            <a:off x="6781800" y="457200"/>
            <a:ext cx="1981200" cy="595536"/>
          </a:xfrm>
        </p:spPr>
        <p:txBody>
          <a:bodyPr>
            <a:normAutofit/>
          </a:bodyPr>
          <a:lstStyle/>
          <a:p>
            <a:pPr algn="ctr"/>
            <a:r>
              <a:rPr lang="ru-RU" sz="2800" dirty="0" smtClean="0"/>
              <a:t>Лебедь</a:t>
            </a:r>
            <a:endParaRPr lang="ru-RU" sz="2800" dirty="0"/>
          </a:p>
        </p:txBody>
      </p:sp>
    </p:spTree>
    <p:extLst>
      <p:ext uri="{BB962C8B-B14F-4D97-AF65-F5344CB8AC3E}">
        <p14:creationId xmlns:p14="http://schemas.microsoft.com/office/powerpoint/2010/main" val="1388247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395536" y="3861048"/>
            <a:ext cx="8370512" cy="2664296"/>
          </a:xfrm>
        </p:spPr>
        <p:txBody>
          <a:bodyPr>
            <a:normAutofit/>
          </a:bodyPr>
          <a:lstStyle/>
          <a:p>
            <a:r>
              <a:rPr lang="ru-RU" sz="1800" b="1" dirty="0"/>
              <a:t>Лебедь</a:t>
            </a:r>
            <a:r>
              <a:rPr lang="ru-RU" sz="1800" dirty="0"/>
              <a:t> - величавая и грациозная птица. Стая летящих лебедей - это редкое по красоте зрелище. Лебеди летают со скоростью 60-80 км/час. Лебеди очень агрессивные и задиристые птицы. Они не терпят на своей территории никого, кроме своего брачного партнера и птенцов. На всех остальных лебедь набрасывается, как на заклятых врагов. Именно поэтому на одном пруду всегда живёт только одна пара. Так они живут всю жизнь в течение 30-40 лет, если их никто не потревожит.</a:t>
            </a:r>
          </a:p>
          <a:p>
            <a:endParaRPr lang="ru-RU" dirty="0"/>
          </a:p>
        </p:txBody>
      </p:sp>
      <p:pic>
        <p:nvPicPr>
          <p:cNvPr id="4" name="Объект 3"/>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1763688" y="332656"/>
            <a:ext cx="5256584" cy="3504389"/>
          </a:xfrm>
        </p:spPr>
      </p:pic>
    </p:spTree>
    <p:extLst>
      <p:ext uri="{BB962C8B-B14F-4D97-AF65-F5344CB8AC3E}">
        <p14:creationId xmlns:p14="http://schemas.microsoft.com/office/powerpoint/2010/main" val="1465745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
          </p:nvPr>
        </p:nvPicPr>
        <p:blipFill>
          <a:blip r:embed="rId2" cstate="print">
            <a:extLst>
              <a:ext uri="{28A0092B-C50C-407E-A947-70E740481C1C}">
                <a14:useLocalDpi xmlns:a14="http://schemas.microsoft.com/office/drawing/2010/main"/>
              </a:ext>
            </a:extLst>
          </a:blip>
          <a:stretch>
            <a:fillRect/>
          </a:stretch>
        </p:blipFill>
        <p:spPr>
          <a:xfrm>
            <a:off x="899592" y="620688"/>
            <a:ext cx="5472608" cy="5328592"/>
          </a:xfrm>
        </p:spPr>
      </p:pic>
      <p:sp>
        <p:nvSpPr>
          <p:cNvPr id="3" name="Текст 2"/>
          <p:cNvSpPr>
            <a:spLocks noGrp="1"/>
          </p:cNvSpPr>
          <p:nvPr>
            <p:ph type="body" idx="2"/>
          </p:nvPr>
        </p:nvSpPr>
        <p:spPr>
          <a:xfrm>
            <a:off x="6781800" y="1124744"/>
            <a:ext cx="1984248" cy="5040560"/>
          </a:xfrm>
        </p:spPr>
        <p:txBody>
          <a:bodyPr>
            <a:normAutofit/>
          </a:bodyPr>
          <a:lstStyle/>
          <a:p>
            <a:r>
              <a:rPr lang="ru-RU" sz="2000" dirty="0"/>
              <a:t>Не ворона, не синица,-</a:t>
            </a:r>
          </a:p>
          <a:p>
            <a:r>
              <a:rPr lang="ru-RU" sz="2000" dirty="0"/>
              <a:t>Как зовётся эта птица?</a:t>
            </a:r>
          </a:p>
          <a:p>
            <a:r>
              <a:rPr lang="ru-RU" sz="2000" dirty="0"/>
              <a:t>Примостилась на суку-</a:t>
            </a:r>
          </a:p>
          <a:p>
            <a:r>
              <a:rPr lang="ru-RU" sz="2000" dirty="0"/>
              <a:t>Раздалось в лесу «ку-ку».</a:t>
            </a:r>
          </a:p>
          <a:p>
            <a:pPr algn="r"/>
            <a:r>
              <a:rPr lang="ru-RU" sz="2000" i="1" dirty="0"/>
              <a:t>(кукушка)</a:t>
            </a:r>
          </a:p>
          <a:p>
            <a:endParaRPr lang="ru-RU" dirty="0"/>
          </a:p>
        </p:txBody>
      </p:sp>
      <p:sp>
        <p:nvSpPr>
          <p:cNvPr id="4" name="Заголовок 3"/>
          <p:cNvSpPr>
            <a:spLocks noGrp="1"/>
          </p:cNvSpPr>
          <p:nvPr>
            <p:ph type="title"/>
          </p:nvPr>
        </p:nvSpPr>
        <p:spPr>
          <a:xfrm>
            <a:off x="6732240" y="404664"/>
            <a:ext cx="1981200" cy="615280"/>
          </a:xfrm>
        </p:spPr>
        <p:txBody>
          <a:bodyPr/>
          <a:lstStyle/>
          <a:p>
            <a:pPr algn="ctr"/>
            <a:r>
              <a:rPr lang="ru-RU" sz="2800" dirty="0" smtClean="0"/>
              <a:t>Кукушка</a:t>
            </a:r>
            <a:endParaRPr lang="ru-RU" sz="2800" dirty="0"/>
          </a:p>
        </p:txBody>
      </p:sp>
    </p:spTree>
    <p:extLst>
      <p:ext uri="{BB962C8B-B14F-4D97-AF65-F5344CB8AC3E}">
        <p14:creationId xmlns:p14="http://schemas.microsoft.com/office/powerpoint/2010/main" val="41888488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a:ext>
            </a:extLst>
          </a:blip>
          <a:stretch>
            <a:fillRect/>
          </a:stretch>
        </p:blipFill>
        <p:spPr>
          <a:xfrm>
            <a:off x="467544" y="404664"/>
            <a:ext cx="4591050" cy="5715000"/>
          </a:xfrm>
        </p:spPr>
      </p:pic>
      <p:sp>
        <p:nvSpPr>
          <p:cNvPr id="3" name="Текст 2"/>
          <p:cNvSpPr>
            <a:spLocks noGrp="1"/>
          </p:cNvSpPr>
          <p:nvPr>
            <p:ph type="body" idx="2"/>
          </p:nvPr>
        </p:nvSpPr>
        <p:spPr>
          <a:xfrm>
            <a:off x="5148064" y="404664"/>
            <a:ext cx="3617984" cy="5904656"/>
          </a:xfrm>
        </p:spPr>
        <p:txBody>
          <a:bodyPr>
            <a:normAutofit fontScale="92500" lnSpcReduction="20000"/>
          </a:bodyPr>
          <a:lstStyle/>
          <a:p>
            <a:r>
              <a:rPr lang="ru-RU" dirty="0"/>
              <a:t>Кукушка – птица, известная практически каждому. Она довольно беспокойна,  избегает общества себе подобных и не любит общаться с другими птицами. Общая длина кукушки около 9 см, масса примерно 115 гр. Рацион кукушки составляют насекомые, особенно личинки. Её любимое блюдо — мохнатые гусеницы. Уничтожение мохнатых гусениц – несомненная помощь кукушки родной природе. Кукушка со старых времён является примером неправильного отношения родителей к детям. У неё своеобразный взгляд на собственное потомство. Кукушки никогда не строят себе гнёзд и не высиживают птенцов. Свои яйца они подкладывают в гнёзда других птиц. Отложив на земле яйцо, кукушка берёт его в клюв и, подлетев незаметно к гнезду какой-либо птички, подкладывает его туда в отсутствии хозяев.</a:t>
            </a:r>
          </a:p>
          <a:p>
            <a:endParaRPr lang="ru-RU" dirty="0"/>
          </a:p>
        </p:txBody>
      </p:sp>
    </p:spTree>
    <p:extLst>
      <p:ext uri="{BB962C8B-B14F-4D97-AF65-F5344CB8AC3E}">
        <p14:creationId xmlns:p14="http://schemas.microsoft.com/office/powerpoint/2010/main" val="191861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6781800" y="1196752"/>
            <a:ext cx="1984248" cy="4968552"/>
          </a:xfrm>
        </p:spPr>
        <p:txBody>
          <a:bodyPr/>
          <a:lstStyle/>
          <a:p>
            <a:r>
              <a:rPr lang="ru-RU" sz="2000" dirty="0"/>
              <a:t>Этой белокрылой птице</a:t>
            </a:r>
          </a:p>
          <a:p>
            <a:r>
              <a:rPr lang="ru-RU" sz="2000" dirty="0"/>
              <a:t>В зоопарке не сидится.</a:t>
            </a:r>
          </a:p>
          <a:p>
            <a:r>
              <a:rPr lang="ru-RU" sz="2000" dirty="0"/>
              <a:t>Чтобы люди улыбались</a:t>
            </a:r>
          </a:p>
          <a:p>
            <a:r>
              <a:rPr lang="ru-RU" sz="2000" dirty="0"/>
              <a:t>К ним летит со свёртком</a:t>
            </a:r>
            <a:r>
              <a:rPr lang="ru-RU" sz="2000" dirty="0" smtClean="0"/>
              <a:t>…</a:t>
            </a:r>
          </a:p>
          <a:p>
            <a:pPr algn="r"/>
            <a:r>
              <a:rPr lang="ru-RU" sz="2000" i="1" dirty="0" smtClean="0"/>
              <a:t>(</a:t>
            </a:r>
            <a:r>
              <a:rPr lang="ru-RU" sz="2000" i="1" dirty="0"/>
              <a:t>аист)</a:t>
            </a:r>
          </a:p>
          <a:p>
            <a:endParaRPr lang="ru-RU" dirty="0"/>
          </a:p>
        </p:txBody>
      </p:sp>
      <p:sp>
        <p:nvSpPr>
          <p:cNvPr id="4" name="Заголовок 3"/>
          <p:cNvSpPr>
            <a:spLocks noGrp="1"/>
          </p:cNvSpPr>
          <p:nvPr>
            <p:ph type="title"/>
          </p:nvPr>
        </p:nvSpPr>
        <p:spPr>
          <a:xfrm>
            <a:off x="6804248" y="404664"/>
            <a:ext cx="1981200" cy="687288"/>
          </a:xfrm>
        </p:spPr>
        <p:txBody>
          <a:bodyPr>
            <a:normAutofit fontScale="90000"/>
          </a:bodyPr>
          <a:lstStyle/>
          <a:p>
            <a:pPr algn="ctr"/>
            <a:r>
              <a:rPr lang="ru-RU" sz="4000" dirty="0" smtClean="0"/>
              <a:t>Аист</a:t>
            </a:r>
            <a:endParaRPr lang="ru-RU" sz="4000" dirty="0"/>
          </a:p>
        </p:txBody>
      </p:sp>
      <p:pic>
        <p:nvPicPr>
          <p:cNvPr id="7" name="Объект 6"/>
          <p:cNvPicPr>
            <a:picLocks noGrp="1" noChangeAspect="1"/>
          </p:cNvPicPr>
          <p:nvPr>
            <p:ph sz="quarter" idx="1"/>
          </p:nvPr>
        </p:nvPicPr>
        <p:blipFill>
          <a:blip r:embed="rId2" cstate="print">
            <a:extLst>
              <a:ext uri="{28A0092B-C50C-407E-A947-70E740481C1C}">
                <a14:useLocalDpi xmlns:a14="http://schemas.microsoft.com/office/drawing/2010/main"/>
              </a:ext>
            </a:extLst>
          </a:blip>
          <a:stretch>
            <a:fillRect/>
          </a:stretch>
        </p:blipFill>
        <p:spPr>
          <a:xfrm>
            <a:off x="683568" y="1052736"/>
            <a:ext cx="6029174" cy="4752528"/>
          </a:xfrm>
        </p:spPr>
      </p:pic>
    </p:spTree>
    <p:extLst>
      <p:ext uri="{BB962C8B-B14F-4D97-AF65-F5344CB8AC3E}">
        <p14:creationId xmlns:p14="http://schemas.microsoft.com/office/powerpoint/2010/main" val="23780506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788024" y="476672"/>
            <a:ext cx="3978024" cy="5760640"/>
          </a:xfrm>
        </p:spPr>
        <p:txBody>
          <a:bodyPr/>
          <a:lstStyle/>
          <a:p>
            <a:r>
              <a:rPr lang="ru-RU" sz="1800" dirty="0"/>
              <a:t>С древних времён люди считали белых аистов символом удачи и успеха. И сочинили про них множество легенд. Испокон веков аисты селятся рядом с человеком. Аист самец выбирает себе подругу, с которой живёт всю жизнь. Пара </a:t>
            </a:r>
            <a:r>
              <a:rPr lang="ru-RU" sz="1800" dirty="0" smtClean="0"/>
              <a:t>аистов </a:t>
            </a:r>
            <a:r>
              <a:rPr lang="ru-RU" sz="1800" dirty="0"/>
              <a:t>вьёт большое гнездо из веток, оно служит им уютным домом на много лет. Возвращаясь из тёплых стран, аисты ремонтируют гнездо, вплетая новые ветки. Питаются аисты лягушками и ящерицами, а также моллюсками, червями, насекомыми и личинками.</a:t>
            </a:r>
          </a:p>
          <a:p>
            <a:endParaRPr lang="ru-RU" dirty="0"/>
          </a:p>
        </p:txBody>
      </p:sp>
      <p:pic>
        <p:nvPicPr>
          <p:cNvPr id="6" name="Объект 5"/>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395536" y="980728"/>
            <a:ext cx="4351052" cy="4543400"/>
          </a:xfrm>
        </p:spPr>
      </p:pic>
    </p:spTree>
    <p:extLst>
      <p:ext uri="{BB962C8B-B14F-4D97-AF65-F5344CB8AC3E}">
        <p14:creationId xmlns:p14="http://schemas.microsoft.com/office/powerpoint/2010/main" val="471730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6781800" y="1412776"/>
            <a:ext cx="1984248" cy="4824536"/>
          </a:xfrm>
        </p:spPr>
        <p:txBody>
          <a:bodyPr/>
          <a:lstStyle/>
          <a:p>
            <a:r>
              <a:rPr lang="ru-RU" sz="2400" dirty="0"/>
              <a:t>Чёрный, проворный,</a:t>
            </a:r>
          </a:p>
          <a:p>
            <a:r>
              <a:rPr lang="ru-RU" sz="2400" dirty="0"/>
              <a:t>Кричит:</a:t>
            </a:r>
          </a:p>
          <a:p>
            <a:r>
              <a:rPr lang="ru-RU" sz="2400" dirty="0"/>
              <a:t>-Крак!</a:t>
            </a:r>
          </a:p>
          <a:p>
            <a:r>
              <a:rPr lang="ru-RU" sz="2400" dirty="0"/>
              <a:t>Червякам враг!</a:t>
            </a:r>
          </a:p>
          <a:p>
            <a:pPr algn="r"/>
            <a:r>
              <a:rPr lang="ru-RU" sz="2400" i="1" dirty="0"/>
              <a:t>(грач)</a:t>
            </a:r>
          </a:p>
          <a:p>
            <a:endParaRPr lang="ru-RU" dirty="0"/>
          </a:p>
        </p:txBody>
      </p:sp>
      <p:sp>
        <p:nvSpPr>
          <p:cNvPr id="4" name="Заголовок 3"/>
          <p:cNvSpPr>
            <a:spLocks noGrp="1"/>
          </p:cNvSpPr>
          <p:nvPr>
            <p:ph type="title"/>
          </p:nvPr>
        </p:nvSpPr>
        <p:spPr>
          <a:xfrm>
            <a:off x="6732240" y="404664"/>
            <a:ext cx="1981200" cy="615280"/>
          </a:xfrm>
        </p:spPr>
        <p:txBody>
          <a:bodyPr>
            <a:normAutofit fontScale="90000"/>
          </a:bodyPr>
          <a:lstStyle/>
          <a:p>
            <a:pPr algn="ctr"/>
            <a:r>
              <a:rPr lang="ru-RU" sz="3200" dirty="0" smtClean="0"/>
              <a:t>Грач</a:t>
            </a:r>
            <a:endParaRPr lang="ru-RU" sz="3200" dirty="0"/>
          </a:p>
        </p:txBody>
      </p:sp>
      <p:pic>
        <p:nvPicPr>
          <p:cNvPr id="7" name="Объект 6"/>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457200" y="1233202"/>
            <a:ext cx="6248400" cy="4162996"/>
          </a:xfrm>
        </p:spPr>
      </p:pic>
    </p:spTree>
    <p:extLst>
      <p:ext uri="{BB962C8B-B14F-4D97-AF65-F5344CB8AC3E}">
        <p14:creationId xmlns:p14="http://schemas.microsoft.com/office/powerpoint/2010/main" val="1834328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476400"/>
          </a:xfrm>
        </p:spPr>
        <p:txBody>
          <a:bodyPr>
            <a:normAutofit/>
          </a:bodyPr>
          <a:lstStyle/>
          <a:p>
            <a:r>
              <a:rPr lang="ru-RU" sz="1600" b="1" dirty="0" smtClean="0"/>
              <a:t>Птицы — теплокровные существа. Средняя температура их тела составляет 41°С. Это означает, что они могут сохранять активность в холодное время года, но нуждаются в большем количестве пищи. Поэтому многие птицы оставляют заснеженные родные места и отправляются на зимовку в теплые страны.</a:t>
            </a:r>
            <a:endParaRPr lang="ru-RU" sz="1600" b="1"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95413" y="1700808"/>
            <a:ext cx="6353175"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6786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640903" y="476250"/>
            <a:ext cx="3675957" cy="5695950"/>
          </a:xfrm>
        </p:spPr>
      </p:pic>
      <p:sp>
        <p:nvSpPr>
          <p:cNvPr id="3" name="Текст 2"/>
          <p:cNvSpPr>
            <a:spLocks noGrp="1"/>
          </p:cNvSpPr>
          <p:nvPr>
            <p:ph type="body" idx="2"/>
          </p:nvPr>
        </p:nvSpPr>
        <p:spPr>
          <a:xfrm>
            <a:off x="4644008" y="476672"/>
            <a:ext cx="4122040" cy="5688632"/>
          </a:xfrm>
        </p:spPr>
        <p:txBody>
          <a:bodyPr>
            <a:normAutofit lnSpcReduction="10000"/>
          </a:bodyPr>
          <a:lstStyle/>
          <a:p>
            <a:r>
              <a:rPr lang="ru-RU" sz="1800" dirty="0"/>
              <a:t>Грач – крупная птица с черным оперением. Его можно встретить на всей территории России. Ночью грачи устраиваются в ветвях деревьев. Эти птицы уничтожают множество насекомых, среди которых немало вредителей сельскохозяйственных культур. Но часто грачи не помогают полеводам, а вредят им, выклевывая молодые всходы пшеницы, кукурузы, подсолнечника. Огромные стаи птиц приходиться отпугивать устанавливая на поля пугала. В средней полосе России прилёт грачей – признак наступившей весны.</a:t>
            </a:r>
          </a:p>
          <a:p>
            <a:endParaRPr lang="ru-RU" dirty="0"/>
          </a:p>
        </p:txBody>
      </p:sp>
    </p:spTree>
    <p:extLst>
      <p:ext uri="{BB962C8B-B14F-4D97-AF65-F5344CB8AC3E}">
        <p14:creationId xmlns:p14="http://schemas.microsoft.com/office/powerpoint/2010/main" val="337880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953649" y="457200"/>
            <a:ext cx="5255502" cy="5715000"/>
          </a:xfrm>
        </p:spPr>
      </p:pic>
      <p:sp>
        <p:nvSpPr>
          <p:cNvPr id="3" name="Текст 2"/>
          <p:cNvSpPr>
            <a:spLocks noGrp="1"/>
          </p:cNvSpPr>
          <p:nvPr>
            <p:ph type="body" idx="2"/>
          </p:nvPr>
        </p:nvSpPr>
        <p:spPr>
          <a:xfrm>
            <a:off x="6588224" y="1124744"/>
            <a:ext cx="2038672" cy="4281264"/>
          </a:xfrm>
        </p:spPr>
        <p:txBody>
          <a:bodyPr/>
          <a:lstStyle/>
          <a:p>
            <a:r>
              <a:rPr lang="ru-RU" sz="2400" dirty="0"/>
              <a:t>На шесте дворец,</a:t>
            </a:r>
          </a:p>
          <a:p>
            <a:r>
              <a:rPr lang="ru-RU" sz="2400" dirty="0"/>
              <a:t>Во дворце певец,</a:t>
            </a:r>
          </a:p>
          <a:p>
            <a:r>
              <a:rPr lang="ru-RU" sz="2400" dirty="0"/>
              <a:t> А зовут его</a:t>
            </a:r>
            <a:r>
              <a:rPr lang="ru-RU" sz="2400" dirty="0" smtClean="0"/>
              <a:t>…</a:t>
            </a:r>
          </a:p>
          <a:p>
            <a:pPr algn="r"/>
            <a:r>
              <a:rPr lang="ru-RU" sz="2400" i="1" dirty="0" smtClean="0"/>
              <a:t>(</a:t>
            </a:r>
            <a:r>
              <a:rPr lang="ru-RU" sz="2400" i="1" dirty="0"/>
              <a:t>скворец)</a:t>
            </a:r>
          </a:p>
          <a:p>
            <a:endParaRPr lang="ru-RU" dirty="0"/>
          </a:p>
        </p:txBody>
      </p:sp>
      <p:sp>
        <p:nvSpPr>
          <p:cNvPr id="4" name="Заголовок 3"/>
          <p:cNvSpPr>
            <a:spLocks noGrp="1"/>
          </p:cNvSpPr>
          <p:nvPr>
            <p:ph type="title"/>
          </p:nvPr>
        </p:nvSpPr>
        <p:spPr>
          <a:xfrm>
            <a:off x="6516216" y="476672"/>
            <a:ext cx="2038672" cy="504056"/>
          </a:xfrm>
        </p:spPr>
        <p:txBody>
          <a:bodyPr>
            <a:normAutofit fontScale="90000"/>
          </a:bodyPr>
          <a:lstStyle/>
          <a:p>
            <a:pPr algn="ctr"/>
            <a:r>
              <a:rPr lang="ru-RU" sz="2800" dirty="0" smtClean="0"/>
              <a:t>Скворец</a:t>
            </a:r>
            <a:endParaRPr lang="ru-RU" sz="2800" dirty="0"/>
          </a:p>
        </p:txBody>
      </p:sp>
    </p:spTree>
    <p:extLst>
      <p:ext uri="{BB962C8B-B14F-4D97-AF65-F5344CB8AC3E}">
        <p14:creationId xmlns:p14="http://schemas.microsoft.com/office/powerpoint/2010/main" val="9638850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395536" y="836712"/>
            <a:ext cx="4671357" cy="4909143"/>
          </a:xfrm>
        </p:spPr>
      </p:pic>
      <p:sp>
        <p:nvSpPr>
          <p:cNvPr id="3" name="Текст 2"/>
          <p:cNvSpPr>
            <a:spLocks noGrp="1"/>
          </p:cNvSpPr>
          <p:nvPr>
            <p:ph type="body" idx="2"/>
          </p:nvPr>
        </p:nvSpPr>
        <p:spPr>
          <a:xfrm>
            <a:off x="5076056" y="476672"/>
            <a:ext cx="3888432" cy="5760640"/>
          </a:xfrm>
        </p:spPr>
        <p:txBody>
          <a:bodyPr>
            <a:normAutofit/>
          </a:bodyPr>
          <a:lstStyle/>
          <a:p>
            <a:r>
              <a:rPr lang="ru-RU" sz="1800" dirty="0"/>
              <a:t>С давних пор повелось, что прилёт скворцов означает приход весны.  Пара скворцов устраивает гнездо в расщелинах скал, в дуплах, но больше всего предпочитает скворечники – специальные домики, построенные для них людьми. Хотя скворец отлично поёт сам, он любит подражать пению других птиц. скворцов часто содержат как домашних птиц. Часто скворцы могут воспроизводить невероятные звуки: гудок паровоза, звук автомобильного мотора, скрип двери, ржание лошади и т.д.</a:t>
            </a:r>
          </a:p>
          <a:p>
            <a:endParaRPr lang="ru-RU" dirty="0"/>
          </a:p>
        </p:txBody>
      </p:sp>
    </p:spTree>
    <p:extLst>
      <p:ext uri="{BB962C8B-B14F-4D97-AF65-F5344CB8AC3E}">
        <p14:creationId xmlns:p14="http://schemas.microsoft.com/office/powerpoint/2010/main" val="18043154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619672" y="764704"/>
            <a:ext cx="6048672" cy="3937938"/>
          </a:xfrm>
        </p:spPr>
      </p:pic>
      <p:sp>
        <p:nvSpPr>
          <p:cNvPr id="3" name="Заголовок 2"/>
          <p:cNvSpPr>
            <a:spLocks noGrp="1"/>
          </p:cNvSpPr>
          <p:nvPr>
            <p:ph type="title"/>
          </p:nvPr>
        </p:nvSpPr>
        <p:spPr>
          <a:xfrm>
            <a:off x="457200" y="152400"/>
            <a:ext cx="8075240" cy="612304"/>
          </a:xfrm>
        </p:spPr>
        <p:txBody>
          <a:bodyPr>
            <a:normAutofit/>
          </a:bodyPr>
          <a:lstStyle/>
          <a:p>
            <a:pPr algn="ctr"/>
            <a:r>
              <a:rPr lang="ru-RU" sz="3200" dirty="0" smtClean="0"/>
              <a:t>Зима (декабрь, январь, февраль)</a:t>
            </a:r>
            <a:endParaRPr lang="ru-RU" sz="3200" dirty="0"/>
          </a:p>
        </p:txBody>
      </p:sp>
      <p:sp>
        <p:nvSpPr>
          <p:cNvPr id="5" name="TextBox 4"/>
          <p:cNvSpPr txBox="1"/>
          <p:nvPr/>
        </p:nvSpPr>
        <p:spPr>
          <a:xfrm>
            <a:off x="683568" y="4869160"/>
            <a:ext cx="7920880" cy="1600438"/>
          </a:xfrm>
          <a:prstGeom prst="rect">
            <a:avLst/>
          </a:prstGeom>
          <a:noFill/>
        </p:spPr>
        <p:txBody>
          <a:bodyPr wrap="square" rtlCol="0">
            <a:spAutoFit/>
          </a:bodyPr>
          <a:lstStyle/>
          <a:p>
            <a:r>
              <a:rPr lang="ru-RU" sz="1400" dirty="0"/>
              <a:t>Птицы, в отличие от некоторых млекопитающих, не способны впадать на зиму в спячку. Но у них есть свои способы пережить холода. Многие птицы улетают за зиму в теплые края (перелетные), а есть такие, которые остаются зимовать. Их называют </a:t>
            </a:r>
            <a:r>
              <a:rPr lang="ru-RU" sz="1400" b="1" dirty="0"/>
              <a:t>зимующими птицами. </a:t>
            </a:r>
            <a:r>
              <a:rPr lang="ru-RU" sz="1400" dirty="0"/>
              <a:t>Они довольно выносливы к холодам. Чтобы защититься от мороза и лучше сохранить тепло, они распушают свои перышки. Основная проблема для птиц зимой, особенно очень снежной - это нехватка питания. Поэтому </a:t>
            </a:r>
            <a:r>
              <a:rPr lang="ru-RU" sz="1400" dirty="0" smtClean="0"/>
              <a:t>люди стремятся </a:t>
            </a:r>
            <a:r>
              <a:rPr lang="ru-RU" sz="1400" dirty="0"/>
              <a:t>помочь нашим пернатым соседям пережить этот трудный для них период, устраивают подкормочные площадки и кормушки.</a:t>
            </a:r>
          </a:p>
        </p:txBody>
      </p:sp>
    </p:spTree>
    <p:extLst>
      <p:ext uri="{BB962C8B-B14F-4D97-AF65-F5344CB8AC3E}">
        <p14:creationId xmlns:p14="http://schemas.microsoft.com/office/powerpoint/2010/main" val="42681566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540513" y="457200"/>
            <a:ext cx="6081773" cy="5715000"/>
          </a:xfrm>
        </p:spPr>
      </p:pic>
      <p:sp>
        <p:nvSpPr>
          <p:cNvPr id="3" name="Текст 2"/>
          <p:cNvSpPr>
            <a:spLocks noGrp="1"/>
          </p:cNvSpPr>
          <p:nvPr>
            <p:ph type="body" idx="2"/>
          </p:nvPr>
        </p:nvSpPr>
        <p:spPr/>
        <p:txBody>
          <a:bodyPr/>
          <a:lstStyle/>
          <a:p>
            <a:r>
              <a:rPr lang="ru-RU" dirty="0"/>
              <a:t>Бело-чёрная она,</a:t>
            </a:r>
            <a:br>
              <a:rPr lang="ru-RU" dirty="0"/>
            </a:br>
            <a:r>
              <a:rPr lang="ru-RU" dirty="0"/>
              <a:t>Трещит средь бело дня,</a:t>
            </a:r>
            <a:br>
              <a:rPr lang="ru-RU" dirty="0"/>
            </a:br>
            <a:r>
              <a:rPr lang="ru-RU" dirty="0"/>
              <a:t>Кто всё яркое ворует,</a:t>
            </a:r>
            <a:br>
              <a:rPr lang="ru-RU" dirty="0"/>
            </a:br>
            <a:r>
              <a:rPr lang="ru-RU" dirty="0"/>
              <a:t>И в гнездо себе несёт?</a:t>
            </a:r>
            <a:br>
              <a:rPr lang="ru-RU" dirty="0"/>
            </a:br>
            <a:endParaRPr lang="ru-RU" dirty="0"/>
          </a:p>
        </p:txBody>
      </p:sp>
      <p:sp>
        <p:nvSpPr>
          <p:cNvPr id="4" name="Заголовок 3"/>
          <p:cNvSpPr>
            <a:spLocks noGrp="1"/>
          </p:cNvSpPr>
          <p:nvPr>
            <p:ph type="title"/>
          </p:nvPr>
        </p:nvSpPr>
        <p:spPr>
          <a:xfrm>
            <a:off x="7020272" y="692696"/>
            <a:ext cx="1512168" cy="648072"/>
          </a:xfrm>
        </p:spPr>
        <p:txBody>
          <a:bodyPr>
            <a:normAutofit/>
          </a:bodyPr>
          <a:lstStyle/>
          <a:p>
            <a:r>
              <a:rPr lang="ru-RU" sz="2800" dirty="0" smtClean="0"/>
              <a:t>Сорока</a:t>
            </a:r>
            <a:endParaRPr lang="ru-RU" sz="2800" dirty="0"/>
          </a:p>
        </p:txBody>
      </p:sp>
    </p:spTree>
    <p:extLst>
      <p:ext uri="{BB962C8B-B14F-4D97-AF65-F5344CB8AC3E}">
        <p14:creationId xmlns:p14="http://schemas.microsoft.com/office/powerpoint/2010/main" val="23839808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539552" y="1412776"/>
            <a:ext cx="5433178" cy="3628155"/>
          </a:xfrm>
        </p:spPr>
      </p:pic>
      <p:sp>
        <p:nvSpPr>
          <p:cNvPr id="3" name="Текст 2"/>
          <p:cNvSpPr>
            <a:spLocks noGrp="1"/>
          </p:cNvSpPr>
          <p:nvPr>
            <p:ph type="body" idx="2"/>
          </p:nvPr>
        </p:nvSpPr>
        <p:spPr>
          <a:xfrm>
            <a:off x="5940152" y="836712"/>
            <a:ext cx="2825896" cy="5328592"/>
          </a:xfrm>
        </p:spPr>
        <p:txBody>
          <a:bodyPr>
            <a:normAutofit fontScale="62500" lnSpcReduction="20000"/>
          </a:bodyPr>
          <a:lstStyle/>
          <a:p>
            <a:r>
              <a:rPr lang="ru-RU" sz="2000" dirty="0"/>
              <a:t>У </a:t>
            </a:r>
            <a:r>
              <a:rPr lang="ru-RU" sz="2000" b="1" dirty="0"/>
              <a:t>сороки</a:t>
            </a:r>
            <a:r>
              <a:rPr lang="ru-RU" sz="2000" dirty="0"/>
              <a:t> есть прозвище - белобока. По бокам перышки у неё белые, а голова, крылья и хвост чёрные, как у ворона. Очень красив у сороки хвост - длинный, прямой, будто стрела. Перья на нём не просто чёрные, а с красивым зеленоватым отливом. Всем известна, её привычка красть и прятать блестящие предметы. Сорока обычно селится в открытом месте с множеством деревьев и кустов. Она избегает густого леса</a:t>
            </a:r>
            <a:r>
              <a:rPr lang="ru-RU" sz="2000" dirty="0" smtClean="0"/>
              <a:t>. Корм </a:t>
            </a:r>
            <a:r>
              <a:rPr lang="ru-RU" sz="2000" dirty="0"/>
              <a:t>сорок разнообразен. Во время выкармливания птенцов сорока не только пожирает мелких млекопитающих, насекомых, гусениц и разных других мелких животных, но и разоряет гнёзда других птиц. Кроме того, она охотно употребляет в пищу различные ягоды, фрукты, злаки.</a:t>
            </a:r>
          </a:p>
          <a:p>
            <a:endParaRPr lang="ru-RU" dirty="0"/>
          </a:p>
        </p:txBody>
      </p:sp>
    </p:spTree>
    <p:extLst>
      <p:ext uri="{BB962C8B-B14F-4D97-AF65-F5344CB8AC3E}">
        <p14:creationId xmlns:p14="http://schemas.microsoft.com/office/powerpoint/2010/main" val="41238652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
          </p:nvPr>
        </p:nvPicPr>
        <p:blipFill>
          <a:blip r:embed="rId2">
            <a:extLst>
              <a:ext uri="{28A0092B-C50C-407E-A947-70E740481C1C}">
                <a14:useLocalDpi xmlns:a14="http://schemas.microsoft.com/office/drawing/2010/main"/>
              </a:ext>
            </a:extLst>
          </a:blip>
          <a:stretch>
            <a:fillRect/>
          </a:stretch>
        </p:blipFill>
        <p:spPr>
          <a:xfrm>
            <a:off x="1247428" y="980728"/>
            <a:ext cx="4680520" cy="4680520"/>
          </a:xfrm>
        </p:spPr>
      </p:pic>
      <p:sp>
        <p:nvSpPr>
          <p:cNvPr id="3" name="Текст 2"/>
          <p:cNvSpPr>
            <a:spLocks noGrp="1"/>
          </p:cNvSpPr>
          <p:nvPr>
            <p:ph type="body" idx="2"/>
          </p:nvPr>
        </p:nvSpPr>
        <p:spPr/>
        <p:txBody>
          <a:bodyPr/>
          <a:lstStyle/>
          <a:p>
            <a:r>
              <a:rPr lang="ru-RU" sz="1800" dirty="0"/>
              <a:t>Чик-чирик! </a:t>
            </a:r>
            <a:br>
              <a:rPr lang="ru-RU" sz="1800" dirty="0"/>
            </a:br>
            <a:r>
              <a:rPr lang="ru-RU" sz="1800" dirty="0"/>
              <a:t>К зернышкам прыг! </a:t>
            </a:r>
            <a:br>
              <a:rPr lang="ru-RU" sz="1800" dirty="0"/>
            </a:br>
            <a:r>
              <a:rPr lang="ru-RU" sz="1800" dirty="0"/>
              <a:t>Клюй, не робей! </a:t>
            </a:r>
            <a:br>
              <a:rPr lang="ru-RU" sz="1800" dirty="0"/>
            </a:br>
            <a:r>
              <a:rPr lang="ru-RU" sz="1800" dirty="0"/>
              <a:t>Кто это? ... </a:t>
            </a:r>
            <a:endParaRPr lang="ru-RU" sz="1800" dirty="0" smtClean="0"/>
          </a:p>
          <a:p>
            <a:pPr algn="r"/>
            <a:r>
              <a:rPr lang="ru-RU" sz="1800" i="1" dirty="0" smtClean="0"/>
              <a:t>(</a:t>
            </a:r>
            <a:r>
              <a:rPr lang="ru-RU" sz="1800" i="1" dirty="0"/>
              <a:t>воробей)</a:t>
            </a:r>
          </a:p>
          <a:p>
            <a:endParaRPr lang="ru-RU" dirty="0"/>
          </a:p>
        </p:txBody>
      </p:sp>
      <p:sp>
        <p:nvSpPr>
          <p:cNvPr id="4" name="Заголовок 3"/>
          <p:cNvSpPr>
            <a:spLocks noGrp="1"/>
          </p:cNvSpPr>
          <p:nvPr>
            <p:ph type="title"/>
          </p:nvPr>
        </p:nvSpPr>
        <p:spPr>
          <a:xfrm>
            <a:off x="7092280" y="620688"/>
            <a:ext cx="1390600" cy="523528"/>
          </a:xfrm>
        </p:spPr>
        <p:txBody>
          <a:bodyPr>
            <a:normAutofit fontScale="90000"/>
          </a:bodyPr>
          <a:lstStyle/>
          <a:p>
            <a:r>
              <a:rPr lang="ru-RU" sz="2400" dirty="0" smtClean="0"/>
              <a:t>Воробей</a:t>
            </a:r>
            <a:endParaRPr lang="ru-RU" sz="2400" dirty="0"/>
          </a:p>
        </p:txBody>
      </p:sp>
    </p:spTree>
    <p:extLst>
      <p:ext uri="{BB962C8B-B14F-4D97-AF65-F5344CB8AC3E}">
        <p14:creationId xmlns:p14="http://schemas.microsoft.com/office/powerpoint/2010/main" val="4994214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457200" y="1201271"/>
            <a:ext cx="6248400" cy="4226858"/>
          </a:xfrm>
        </p:spPr>
      </p:pic>
      <p:sp>
        <p:nvSpPr>
          <p:cNvPr id="3" name="Текст 2"/>
          <p:cNvSpPr>
            <a:spLocks noGrp="1"/>
          </p:cNvSpPr>
          <p:nvPr>
            <p:ph type="body" idx="2"/>
          </p:nvPr>
        </p:nvSpPr>
        <p:spPr>
          <a:xfrm>
            <a:off x="6804248" y="404664"/>
            <a:ext cx="2016224" cy="6048672"/>
          </a:xfrm>
        </p:spPr>
        <p:txBody>
          <a:bodyPr>
            <a:normAutofit/>
          </a:bodyPr>
          <a:lstStyle/>
          <a:p>
            <a:r>
              <a:rPr lang="ru-RU" dirty="0"/>
              <a:t>Внешний вид — самый обычный, верх головы серый, горло и верхняя часть груди черные, с пестринками. Характерным признаком всех воробьиных является их небольшая величина. По земле передвигается скачками, людей не боится. Вес имеет не более 35 грамм, длина тела — до 20 см. </a:t>
            </a:r>
          </a:p>
          <a:p>
            <a:endParaRPr lang="ru-RU" dirty="0"/>
          </a:p>
        </p:txBody>
      </p:sp>
    </p:spTree>
    <p:extLst>
      <p:ext uri="{BB962C8B-B14F-4D97-AF65-F5344CB8AC3E}">
        <p14:creationId xmlns:p14="http://schemas.microsoft.com/office/powerpoint/2010/main" val="32843369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
          </p:nvPr>
        </p:nvPicPr>
        <p:blipFill>
          <a:blip r:embed="rId2">
            <a:extLst>
              <a:ext uri="{28A0092B-C50C-407E-A947-70E740481C1C}">
                <a14:useLocalDpi xmlns:a14="http://schemas.microsoft.com/office/drawing/2010/main"/>
              </a:ext>
            </a:extLst>
          </a:blip>
          <a:stretch>
            <a:fillRect/>
          </a:stretch>
        </p:blipFill>
        <p:spPr>
          <a:xfrm>
            <a:off x="683568" y="620688"/>
            <a:ext cx="5485500" cy="5450782"/>
          </a:xfrm>
        </p:spPr>
      </p:pic>
      <p:sp>
        <p:nvSpPr>
          <p:cNvPr id="3" name="Текст 2"/>
          <p:cNvSpPr>
            <a:spLocks noGrp="1"/>
          </p:cNvSpPr>
          <p:nvPr>
            <p:ph type="body" idx="2"/>
          </p:nvPr>
        </p:nvSpPr>
        <p:spPr/>
        <p:txBody>
          <a:bodyPr>
            <a:normAutofit lnSpcReduction="10000"/>
          </a:bodyPr>
          <a:lstStyle/>
          <a:p>
            <a:r>
              <a:rPr lang="ru-RU" sz="1800" dirty="0"/>
              <a:t>Чёрная птица, </a:t>
            </a:r>
          </a:p>
          <a:p>
            <a:r>
              <a:rPr lang="ru-RU" sz="1800" dirty="0"/>
              <a:t>Никого не боится, </a:t>
            </a:r>
          </a:p>
          <a:p>
            <a:r>
              <a:rPr lang="ru-RU" sz="1800" dirty="0"/>
              <a:t>На зиму не улетает, </a:t>
            </a:r>
          </a:p>
          <a:p>
            <a:r>
              <a:rPr lang="ru-RU" sz="1800" dirty="0"/>
              <a:t>Нашу местность оживляет.</a:t>
            </a:r>
          </a:p>
          <a:p>
            <a:pPr algn="r"/>
            <a:r>
              <a:rPr lang="ru-RU" sz="1800" i="1" dirty="0"/>
              <a:t>(галка)</a:t>
            </a:r>
          </a:p>
          <a:p>
            <a:endParaRPr lang="ru-RU" dirty="0"/>
          </a:p>
        </p:txBody>
      </p:sp>
      <p:sp>
        <p:nvSpPr>
          <p:cNvPr id="4" name="Заголовок 3"/>
          <p:cNvSpPr>
            <a:spLocks noGrp="1"/>
          </p:cNvSpPr>
          <p:nvPr>
            <p:ph type="title"/>
          </p:nvPr>
        </p:nvSpPr>
        <p:spPr>
          <a:xfrm>
            <a:off x="7164288" y="620688"/>
            <a:ext cx="1390600" cy="720080"/>
          </a:xfrm>
        </p:spPr>
        <p:txBody>
          <a:bodyPr>
            <a:normAutofit/>
          </a:bodyPr>
          <a:lstStyle/>
          <a:p>
            <a:r>
              <a:rPr lang="ru-RU" sz="2800" dirty="0" smtClean="0"/>
              <a:t>Галка</a:t>
            </a:r>
            <a:endParaRPr lang="ru-RU" sz="2800" dirty="0"/>
          </a:p>
        </p:txBody>
      </p:sp>
    </p:spTree>
    <p:extLst>
      <p:ext uri="{BB962C8B-B14F-4D97-AF65-F5344CB8AC3E}">
        <p14:creationId xmlns:p14="http://schemas.microsoft.com/office/powerpoint/2010/main" val="25797986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457200" y="1404132"/>
            <a:ext cx="6248400" cy="3821136"/>
          </a:xfrm>
        </p:spPr>
      </p:pic>
      <p:sp>
        <p:nvSpPr>
          <p:cNvPr id="3" name="Текст 2"/>
          <p:cNvSpPr>
            <a:spLocks noGrp="1"/>
          </p:cNvSpPr>
          <p:nvPr>
            <p:ph type="body" idx="2"/>
          </p:nvPr>
        </p:nvSpPr>
        <p:spPr>
          <a:xfrm>
            <a:off x="6732240" y="476672"/>
            <a:ext cx="2033808" cy="6381328"/>
          </a:xfrm>
        </p:spPr>
        <p:txBody>
          <a:bodyPr>
            <a:normAutofit fontScale="77500" lnSpcReduction="20000"/>
          </a:bodyPr>
          <a:lstStyle/>
          <a:p>
            <a:r>
              <a:rPr lang="ru-RU" sz="1800" dirty="0"/>
              <a:t>Галка с виду очень похожа на грача, ворону или ворона. Но она меньше размерами и отличается от них серым окрасом оперенья на шейке и затылке. Характерной особенностью галки являются ее светло-голубые глаза. Живет в больших стаях и часто ночует вместе с грачами. От них галка отличается более чистым голосом. Эти птицы приспособились к жизни вблизи человека, где им легче добывать пищу.  Галка - очень сообразительная птица. Любит все блестящее. </a:t>
            </a:r>
          </a:p>
          <a:p>
            <a:endParaRPr lang="ru-RU" dirty="0"/>
          </a:p>
        </p:txBody>
      </p:sp>
    </p:spTree>
    <p:extLst>
      <p:ext uri="{BB962C8B-B14F-4D97-AF65-F5344CB8AC3E}">
        <p14:creationId xmlns:p14="http://schemas.microsoft.com/office/powerpoint/2010/main" val="940349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99592" y="620688"/>
            <a:ext cx="7328514" cy="523043"/>
          </a:xfrm>
        </p:spPr>
        <p:txBody>
          <a:bodyPr/>
          <a:lstStyle/>
          <a:p>
            <a:r>
              <a:rPr lang="ru-RU" dirty="0" smtClean="0"/>
              <a:t>Осень (сентябрь, октябрь, ноябрь)</a:t>
            </a:r>
            <a:endParaRPr lang="ru-RU" dirty="0"/>
          </a:p>
        </p:txBody>
      </p:sp>
      <p:pic>
        <p:nvPicPr>
          <p:cNvPr id="5" name="Рисунок 4"/>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1259632" y="1052736"/>
            <a:ext cx="6408712" cy="3571580"/>
          </a:xfrm>
        </p:spPr>
      </p:pic>
      <p:sp>
        <p:nvSpPr>
          <p:cNvPr id="3" name="Текст 2"/>
          <p:cNvSpPr>
            <a:spLocks noGrp="1"/>
          </p:cNvSpPr>
          <p:nvPr>
            <p:ph type="body" sz="half" idx="2"/>
          </p:nvPr>
        </p:nvSpPr>
        <p:spPr>
          <a:xfrm>
            <a:off x="755576" y="4653136"/>
            <a:ext cx="7704856" cy="1656184"/>
          </a:xfrm>
        </p:spPr>
        <p:txBody>
          <a:bodyPr>
            <a:normAutofit/>
          </a:bodyPr>
          <a:lstStyle/>
          <a:p>
            <a:r>
              <a:rPr lang="ru-RU" dirty="0"/>
              <a:t>Люди обращали внимание на перелеты птиц с глубокой древности, удивляясь их способности осенью улетать в теплые края, а весной возвращаться. С приходом холодов многие пернатые, обитавшие в городах, в лесах и на полях, отправляются в путь. Причем некоторые из них перебираются на новое место жительства в конце августа-начале сентября, когда еще тепло.</a:t>
            </a:r>
          </a:p>
        </p:txBody>
      </p:sp>
    </p:spTree>
    <p:extLst>
      <p:ext uri="{BB962C8B-B14F-4D97-AF65-F5344CB8AC3E}">
        <p14:creationId xmlns:p14="http://schemas.microsoft.com/office/powerpoint/2010/main" val="10368217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457200" y="971550"/>
            <a:ext cx="6248400" cy="4686300"/>
          </a:xfrm>
        </p:spPr>
      </p:pic>
      <p:sp>
        <p:nvSpPr>
          <p:cNvPr id="3" name="Текст 2"/>
          <p:cNvSpPr>
            <a:spLocks noGrp="1"/>
          </p:cNvSpPr>
          <p:nvPr>
            <p:ph type="body" idx="2"/>
          </p:nvPr>
        </p:nvSpPr>
        <p:spPr/>
        <p:txBody>
          <a:bodyPr/>
          <a:lstStyle/>
          <a:p>
            <a:r>
              <a:rPr lang="ru-RU" sz="1800" dirty="0"/>
              <a:t>На дереве сидит, </a:t>
            </a:r>
            <a:br>
              <a:rPr lang="ru-RU" sz="1800" dirty="0"/>
            </a:br>
            <a:r>
              <a:rPr lang="ru-RU" sz="1800" dirty="0"/>
              <a:t>"Кар-кар!" кричит, </a:t>
            </a:r>
            <a:br>
              <a:rPr lang="ru-RU" sz="1800" dirty="0"/>
            </a:br>
            <a:r>
              <a:rPr lang="ru-RU" sz="1800" dirty="0"/>
              <a:t>Никого не боится </a:t>
            </a:r>
            <a:br>
              <a:rPr lang="ru-RU" sz="1800" dirty="0"/>
            </a:br>
            <a:r>
              <a:rPr lang="ru-RU" sz="1800" dirty="0"/>
              <a:t>Разбойница птица</a:t>
            </a:r>
            <a:r>
              <a:rPr lang="ru-RU" sz="1800" dirty="0" smtClean="0"/>
              <a:t>.</a:t>
            </a:r>
          </a:p>
          <a:p>
            <a:pPr algn="r"/>
            <a:r>
              <a:rPr lang="ru-RU" sz="1800" dirty="0"/>
              <a:t/>
            </a:r>
            <a:br>
              <a:rPr lang="ru-RU" sz="1800" dirty="0"/>
            </a:br>
            <a:r>
              <a:rPr lang="ru-RU" sz="1800" i="1" dirty="0"/>
              <a:t>(Ворона)</a:t>
            </a:r>
          </a:p>
          <a:p>
            <a:endParaRPr lang="ru-RU" dirty="0"/>
          </a:p>
        </p:txBody>
      </p:sp>
      <p:sp>
        <p:nvSpPr>
          <p:cNvPr id="4" name="Заголовок 3"/>
          <p:cNvSpPr>
            <a:spLocks noGrp="1"/>
          </p:cNvSpPr>
          <p:nvPr>
            <p:ph type="title"/>
          </p:nvPr>
        </p:nvSpPr>
        <p:spPr>
          <a:xfrm>
            <a:off x="7092280" y="764704"/>
            <a:ext cx="1462608" cy="543272"/>
          </a:xfrm>
        </p:spPr>
        <p:txBody>
          <a:bodyPr>
            <a:normAutofit/>
          </a:bodyPr>
          <a:lstStyle/>
          <a:p>
            <a:r>
              <a:rPr lang="ru-RU" sz="2400" dirty="0" smtClean="0"/>
              <a:t>Ворона</a:t>
            </a:r>
            <a:endParaRPr lang="ru-RU" sz="2400" dirty="0"/>
          </a:p>
        </p:txBody>
      </p:sp>
    </p:spTree>
    <p:extLst>
      <p:ext uri="{BB962C8B-B14F-4D97-AF65-F5344CB8AC3E}">
        <p14:creationId xmlns:p14="http://schemas.microsoft.com/office/powerpoint/2010/main" val="25342929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395536" y="404664"/>
            <a:ext cx="5568301" cy="5715000"/>
          </a:xfrm>
        </p:spPr>
      </p:pic>
      <p:sp>
        <p:nvSpPr>
          <p:cNvPr id="3" name="Текст 2"/>
          <p:cNvSpPr>
            <a:spLocks noGrp="1"/>
          </p:cNvSpPr>
          <p:nvPr>
            <p:ph type="body" idx="2"/>
          </p:nvPr>
        </p:nvSpPr>
        <p:spPr>
          <a:xfrm>
            <a:off x="6084168" y="404664"/>
            <a:ext cx="2681880" cy="5832648"/>
          </a:xfrm>
        </p:spPr>
        <p:txBody>
          <a:bodyPr>
            <a:normAutofit fontScale="92500" lnSpcReduction="20000"/>
          </a:bodyPr>
          <a:lstStyle/>
          <a:p>
            <a:r>
              <a:rPr lang="ru-RU" dirty="0"/>
              <a:t>Ворона – это крупная птица плотного сложения с широким и тупым клювом. Ее часто путают с галкой из-за схожести внешнего вида и с птицей под названием «ворон» из-за схожести названий. По внешнему виду ворону легко отличить от сородичей – тело у нее серого цвета, а вот голова, крылья и хвост – черные, с металлическим отливом. В питании вороны не привередливы. Они могут употреблять и животную и растительную пищу. Характер у вороны дерзкий и нахальный. Когда эти птицы в поисках пропитания разоряют чужие гнезда, то не боятся никого, даже человека. </a:t>
            </a:r>
          </a:p>
          <a:p>
            <a:endParaRPr lang="ru-RU" dirty="0"/>
          </a:p>
        </p:txBody>
      </p:sp>
    </p:spTree>
    <p:extLst>
      <p:ext uri="{BB962C8B-B14F-4D97-AF65-F5344CB8AC3E}">
        <p14:creationId xmlns:p14="http://schemas.microsoft.com/office/powerpoint/2010/main" val="32242988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
          </p:nvPr>
        </p:nvPicPr>
        <p:blipFill>
          <a:blip r:embed="rId2">
            <a:extLst>
              <a:ext uri="{28A0092B-C50C-407E-A947-70E740481C1C}">
                <a14:useLocalDpi xmlns:a14="http://schemas.microsoft.com/office/drawing/2010/main"/>
              </a:ext>
            </a:extLst>
          </a:blip>
          <a:stretch>
            <a:fillRect/>
          </a:stretch>
        </p:blipFill>
        <p:spPr>
          <a:xfrm>
            <a:off x="1033462" y="1128712"/>
            <a:ext cx="5095875" cy="4371975"/>
          </a:xfrm>
        </p:spPr>
      </p:pic>
      <p:sp>
        <p:nvSpPr>
          <p:cNvPr id="3" name="Текст 2"/>
          <p:cNvSpPr>
            <a:spLocks noGrp="1"/>
          </p:cNvSpPr>
          <p:nvPr>
            <p:ph type="body" idx="2"/>
          </p:nvPr>
        </p:nvSpPr>
        <p:spPr/>
        <p:txBody>
          <a:bodyPr>
            <a:normAutofit/>
          </a:bodyPr>
          <a:lstStyle/>
          <a:p>
            <a:r>
              <a:rPr lang="ru-RU" sz="1800" dirty="0"/>
              <a:t>Меня сизокрылым, </a:t>
            </a:r>
            <a:br>
              <a:rPr lang="ru-RU" sz="1800" dirty="0"/>
            </a:br>
            <a:r>
              <a:rPr lang="ru-RU" sz="1800" dirty="0"/>
              <a:t>Все с детства зовут. </a:t>
            </a:r>
            <a:br>
              <a:rPr lang="ru-RU" sz="1800" dirty="0"/>
            </a:br>
            <a:r>
              <a:rPr lang="ru-RU" sz="1800" dirty="0"/>
              <a:t>Как символа мира, </a:t>
            </a:r>
            <a:br>
              <a:rPr lang="ru-RU" sz="1800" dirty="0"/>
            </a:br>
            <a:r>
              <a:rPr lang="ru-RU" sz="1800" dirty="0"/>
              <a:t>И любят, и чтут.</a:t>
            </a:r>
          </a:p>
        </p:txBody>
      </p:sp>
      <p:sp>
        <p:nvSpPr>
          <p:cNvPr id="4" name="Заголовок 3"/>
          <p:cNvSpPr>
            <a:spLocks noGrp="1"/>
          </p:cNvSpPr>
          <p:nvPr>
            <p:ph type="title"/>
          </p:nvPr>
        </p:nvSpPr>
        <p:spPr>
          <a:xfrm>
            <a:off x="7164288" y="764704"/>
            <a:ext cx="1390600" cy="543272"/>
          </a:xfrm>
        </p:spPr>
        <p:txBody>
          <a:bodyPr>
            <a:normAutofit fontScale="90000"/>
          </a:bodyPr>
          <a:lstStyle/>
          <a:p>
            <a:r>
              <a:rPr lang="ru-RU" sz="2800" dirty="0" smtClean="0"/>
              <a:t>Голубь</a:t>
            </a:r>
            <a:endParaRPr lang="ru-RU" sz="2800" dirty="0"/>
          </a:p>
        </p:txBody>
      </p:sp>
    </p:spTree>
    <p:extLst>
      <p:ext uri="{BB962C8B-B14F-4D97-AF65-F5344CB8AC3E}">
        <p14:creationId xmlns:p14="http://schemas.microsoft.com/office/powerpoint/2010/main" val="4913135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467544" y="1052736"/>
            <a:ext cx="5756109" cy="4317082"/>
          </a:xfrm>
        </p:spPr>
      </p:pic>
      <p:sp>
        <p:nvSpPr>
          <p:cNvPr id="3" name="Текст 2"/>
          <p:cNvSpPr>
            <a:spLocks noGrp="1"/>
          </p:cNvSpPr>
          <p:nvPr>
            <p:ph type="body" idx="2"/>
          </p:nvPr>
        </p:nvSpPr>
        <p:spPr>
          <a:xfrm>
            <a:off x="6228184" y="620688"/>
            <a:ext cx="2537864" cy="5688632"/>
          </a:xfrm>
        </p:spPr>
        <p:txBody>
          <a:bodyPr>
            <a:normAutofit fontScale="70000" lnSpcReduction="20000"/>
          </a:bodyPr>
          <a:lstStyle/>
          <a:p>
            <a:r>
              <a:rPr lang="ru-RU" sz="1800" dirty="0"/>
              <a:t>Голубь — это птица с небольшой головой, тонким клювом, короткими ногами, но очень цепкими пальцами на них. Еще у этой птицы красивые, длинные и острые крылья. Голуби могут жить не только на воле, то есть на улицах города, в лесу, скалах, но еще и у человека. Человек строит птицам хороший дом — голубятню или клетку. Существует много разных пород голубей, но те, которые обитают в городе, называются сизарями. Кроме семечек и хлеба, голуби едят разные зерна, семена, растения, ягоды. Еще голуби пьют много воды, чтобы быстрее размягчалась твердая пища. Городским птицам очень тяжело зимой, потому, что вся еда осталась под снегом — поэтому так важно кормить птиц зимой. </a:t>
            </a:r>
          </a:p>
          <a:p>
            <a:endParaRPr lang="ru-RU" dirty="0"/>
          </a:p>
        </p:txBody>
      </p:sp>
    </p:spTree>
    <p:extLst>
      <p:ext uri="{BB962C8B-B14F-4D97-AF65-F5344CB8AC3E}">
        <p14:creationId xmlns:p14="http://schemas.microsoft.com/office/powerpoint/2010/main" val="5037417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1619672" y="764704"/>
            <a:ext cx="3674311" cy="5248058"/>
          </a:xfrm>
        </p:spPr>
      </p:pic>
      <p:sp>
        <p:nvSpPr>
          <p:cNvPr id="3" name="Текст 2"/>
          <p:cNvSpPr>
            <a:spLocks noGrp="1"/>
          </p:cNvSpPr>
          <p:nvPr>
            <p:ph type="body" idx="2"/>
          </p:nvPr>
        </p:nvSpPr>
        <p:spPr/>
        <p:txBody>
          <a:bodyPr/>
          <a:lstStyle/>
          <a:p>
            <a:r>
              <a:rPr lang="ru-RU" sz="1800" dirty="0"/>
              <a:t>Кто в беретке ярко-красной, </a:t>
            </a:r>
            <a:br>
              <a:rPr lang="ru-RU" sz="1800" dirty="0"/>
            </a:br>
            <a:r>
              <a:rPr lang="ru-RU" sz="1800" dirty="0"/>
              <a:t>в черной курточке атласной? </a:t>
            </a:r>
            <a:br>
              <a:rPr lang="ru-RU" sz="1800" dirty="0"/>
            </a:br>
            <a:r>
              <a:rPr lang="ru-RU" sz="1800" dirty="0"/>
              <a:t>На меня он не глядит, </a:t>
            </a:r>
            <a:br>
              <a:rPr lang="ru-RU" sz="1800" dirty="0"/>
            </a:br>
            <a:r>
              <a:rPr lang="ru-RU" sz="1800" dirty="0"/>
              <a:t>все стучит, стучит, стучит.</a:t>
            </a:r>
          </a:p>
          <a:p>
            <a:endParaRPr lang="ru-RU" dirty="0"/>
          </a:p>
        </p:txBody>
      </p:sp>
      <p:sp>
        <p:nvSpPr>
          <p:cNvPr id="4" name="Заголовок 3"/>
          <p:cNvSpPr>
            <a:spLocks noGrp="1"/>
          </p:cNvSpPr>
          <p:nvPr>
            <p:ph type="title"/>
          </p:nvPr>
        </p:nvSpPr>
        <p:spPr>
          <a:xfrm>
            <a:off x="7092280" y="836712"/>
            <a:ext cx="1318592" cy="615280"/>
          </a:xfrm>
        </p:spPr>
        <p:txBody>
          <a:bodyPr/>
          <a:lstStyle/>
          <a:p>
            <a:r>
              <a:rPr lang="ru-RU" sz="2800" dirty="0" smtClean="0"/>
              <a:t>Дятел</a:t>
            </a:r>
            <a:endParaRPr lang="ru-RU" sz="2800" dirty="0"/>
          </a:p>
        </p:txBody>
      </p:sp>
    </p:spTree>
    <p:extLst>
      <p:ext uri="{BB962C8B-B14F-4D97-AF65-F5344CB8AC3E}">
        <p14:creationId xmlns:p14="http://schemas.microsoft.com/office/powerpoint/2010/main" val="14444281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6012160" y="476672"/>
            <a:ext cx="2753888" cy="5832648"/>
          </a:xfrm>
        </p:spPr>
        <p:txBody>
          <a:bodyPr/>
          <a:lstStyle/>
          <a:p>
            <a:r>
              <a:rPr lang="ru-RU" dirty="0"/>
              <a:t>Видов дятлов в природе великое множество, более двухсот двадцати. Дятел – птица умная. Стуча по дереву, он по звуку определяет местонахождение насекомых и старательно извлекает их из-под коры. У дятла очень длинный (для пернатых) язык. Для чего ему такой нужен? Языком из всяческих уголков он вытаскивает насекомых, приносящих дереву вред. Ведь не зря его называют «доктором леса».</a:t>
            </a:r>
          </a:p>
          <a:p>
            <a:endParaRPr lang="ru-RU" dirty="0"/>
          </a:p>
        </p:txBody>
      </p:sp>
      <p:pic>
        <p:nvPicPr>
          <p:cNvPr id="7" name="Объект 6"/>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395536" y="764704"/>
            <a:ext cx="5574020" cy="4818918"/>
          </a:xfrm>
        </p:spPr>
      </p:pic>
    </p:spTree>
    <p:extLst>
      <p:ext uri="{BB962C8B-B14F-4D97-AF65-F5344CB8AC3E}">
        <p14:creationId xmlns:p14="http://schemas.microsoft.com/office/powerpoint/2010/main" val="28317537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457200" y="1230412"/>
            <a:ext cx="6248400" cy="4168575"/>
          </a:xfrm>
        </p:spPr>
      </p:pic>
      <p:sp>
        <p:nvSpPr>
          <p:cNvPr id="3" name="Текст 2"/>
          <p:cNvSpPr>
            <a:spLocks noGrp="1"/>
          </p:cNvSpPr>
          <p:nvPr>
            <p:ph type="body" idx="2"/>
          </p:nvPr>
        </p:nvSpPr>
        <p:spPr/>
        <p:txBody>
          <a:bodyPr>
            <a:normAutofit lnSpcReduction="10000"/>
          </a:bodyPr>
          <a:lstStyle/>
          <a:p>
            <a:r>
              <a:rPr lang="ru-RU" dirty="0"/>
              <a:t>Вот птичка так птичка, </a:t>
            </a:r>
            <a:br>
              <a:rPr lang="ru-RU" dirty="0"/>
            </a:br>
            <a:r>
              <a:rPr lang="ru-RU" dirty="0"/>
              <a:t>Не дрозд, не синичка, </a:t>
            </a:r>
            <a:br>
              <a:rPr lang="ru-RU" dirty="0"/>
            </a:br>
            <a:r>
              <a:rPr lang="ru-RU" dirty="0"/>
              <a:t>Не лебедь, не утка </a:t>
            </a:r>
            <a:br>
              <a:rPr lang="ru-RU" dirty="0"/>
            </a:br>
            <a:r>
              <a:rPr lang="ru-RU" dirty="0"/>
              <a:t>И не козодой. </a:t>
            </a:r>
            <a:br>
              <a:rPr lang="ru-RU" dirty="0"/>
            </a:br>
            <a:r>
              <a:rPr lang="ru-RU" dirty="0"/>
              <a:t>Но эта вот птичка, </a:t>
            </a:r>
            <a:br>
              <a:rPr lang="ru-RU" dirty="0"/>
            </a:br>
            <a:r>
              <a:rPr lang="ru-RU" dirty="0"/>
              <a:t>Хоть и невеличка, </a:t>
            </a:r>
            <a:br>
              <a:rPr lang="ru-RU" dirty="0"/>
            </a:br>
            <a:r>
              <a:rPr lang="ru-RU" dirty="0"/>
              <a:t>Выводит птенцов </a:t>
            </a:r>
            <a:br>
              <a:rPr lang="ru-RU" dirty="0"/>
            </a:br>
            <a:r>
              <a:rPr lang="ru-RU" dirty="0"/>
              <a:t>Только лютой зимой.</a:t>
            </a:r>
            <a:br>
              <a:rPr lang="ru-RU" dirty="0"/>
            </a:br>
            <a:endParaRPr lang="ru-RU" dirty="0"/>
          </a:p>
        </p:txBody>
      </p:sp>
      <p:sp>
        <p:nvSpPr>
          <p:cNvPr id="4" name="Заголовок 3"/>
          <p:cNvSpPr>
            <a:spLocks noGrp="1"/>
          </p:cNvSpPr>
          <p:nvPr>
            <p:ph type="title"/>
          </p:nvPr>
        </p:nvSpPr>
        <p:spPr>
          <a:xfrm>
            <a:off x="7164288" y="692696"/>
            <a:ext cx="1318592" cy="615280"/>
          </a:xfrm>
        </p:spPr>
        <p:txBody>
          <a:bodyPr>
            <a:normAutofit/>
          </a:bodyPr>
          <a:lstStyle/>
          <a:p>
            <a:r>
              <a:rPr lang="ru-RU" sz="2800" dirty="0" smtClean="0"/>
              <a:t>Клёст</a:t>
            </a:r>
            <a:endParaRPr lang="ru-RU" sz="2800" dirty="0"/>
          </a:p>
        </p:txBody>
      </p:sp>
    </p:spTree>
    <p:extLst>
      <p:ext uri="{BB962C8B-B14F-4D97-AF65-F5344CB8AC3E}">
        <p14:creationId xmlns:p14="http://schemas.microsoft.com/office/powerpoint/2010/main" val="26580355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347531" y="1412776"/>
            <a:ext cx="5088566" cy="3816424"/>
          </a:xfrm>
        </p:spPr>
      </p:pic>
      <p:sp>
        <p:nvSpPr>
          <p:cNvPr id="3" name="Текст 2"/>
          <p:cNvSpPr>
            <a:spLocks noGrp="1"/>
          </p:cNvSpPr>
          <p:nvPr>
            <p:ph type="body" idx="2"/>
          </p:nvPr>
        </p:nvSpPr>
        <p:spPr>
          <a:xfrm>
            <a:off x="5436096" y="476672"/>
            <a:ext cx="3329952" cy="6048672"/>
          </a:xfrm>
        </p:spPr>
        <p:txBody>
          <a:bodyPr>
            <a:normAutofit fontScale="92500"/>
          </a:bodyPr>
          <a:lstStyle/>
          <a:p>
            <a:r>
              <a:rPr lang="ru-RU" dirty="0"/>
              <a:t>У клестов клюв похож на крестик. Такой клюв есть только у клестов! Он им нужен, чтобы добывать себе еду – доставать семена из шишек.</a:t>
            </a:r>
            <a:br>
              <a:rPr lang="ru-RU" dirty="0"/>
            </a:br>
            <a:r>
              <a:rPr lang="ru-RU" dirty="0"/>
              <a:t>Клест – это самая удивительная птица! И самая закаленная! Никаких морозов не боится! Гнездо клесты делают очень теплое и прочное. И всегда их гнездо находится очень высоко на сосне или на ели, чтобы никто птенцов не смог достать. Строят клесты  свой зимний домик для птенчиков – свое гнездо из сухих еловых веточек, мха и лишайников, мягких корешков. А чтобы теплее оно было, выстилают внутри шерстью и перышками. Теплый прочный дом получается у клестов! Не страшны в таком домике ни мороз, ни вьюга!</a:t>
            </a:r>
          </a:p>
          <a:p>
            <a:endParaRPr lang="ru-RU" dirty="0"/>
          </a:p>
        </p:txBody>
      </p:sp>
    </p:spTree>
    <p:extLst>
      <p:ext uri="{BB962C8B-B14F-4D97-AF65-F5344CB8AC3E}">
        <p14:creationId xmlns:p14="http://schemas.microsoft.com/office/powerpoint/2010/main" val="20441918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896257" y="457200"/>
            <a:ext cx="5370285" cy="5715000"/>
          </a:xfrm>
        </p:spPr>
      </p:pic>
      <p:sp>
        <p:nvSpPr>
          <p:cNvPr id="3" name="Текст 2"/>
          <p:cNvSpPr>
            <a:spLocks noGrp="1"/>
          </p:cNvSpPr>
          <p:nvPr>
            <p:ph type="body" idx="2"/>
          </p:nvPr>
        </p:nvSpPr>
        <p:spPr>
          <a:xfrm>
            <a:off x="6444208" y="1556792"/>
            <a:ext cx="2321840" cy="3777208"/>
          </a:xfrm>
        </p:spPr>
        <p:txBody>
          <a:bodyPr/>
          <a:lstStyle/>
          <a:p>
            <a:r>
              <a:rPr lang="ru-RU" dirty="0"/>
              <a:t>Красногрудый, чернокрылый,</a:t>
            </a:r>
            <a:br>
              <a:rPr lang="ru-RU" dirty="0"/>
            </a:br>
            <a:r>
              <a:rPr lang="ru-RU" dirty="0"/>
              <a:t>Любит зернышки клевать,</a:t>
            </a:r>
            <a:br>
              <a:rPr lang="ru-RU" dirty="0"/>
            </a:br>
            <a:r>
              <a:rPr lang="ru-RU" dirty="0"/>
              <a:t>С первым снегом на рябине </a:t>
            </a:r>
            <a:br>
              <a:rPr lang="ru-RU" dirty="0"/>
            </a:br>
            <a:r>
              <a:rPr lang="ru-RU" dirty="0"/>
              <a:t>Он появиться опять. </a:t>
            </a:r>
            <a:endParaRPr lang="ru-RU" dirty="0" smtClean="0"/>
          </a:p>
          <a:p>
            <a:pPr algn="r"/>
            <a:r>
              <a:rPr lang="ru-RU" dirty="0"/>
              <a:t/>
            </a:r>
            <a:br>
              <a:rPr lang="ru-RU" dirty="0"/>
            </a:br>
            <a:r>
              <a:rPr lang="ru-RU" i="1" dirty="0"/>
              <a:t>(Снегирь)</a:t>
            </a:r>
          </a:p>
          <a:p>
            <a:endParaRPr lang="ru-RU" dirty="0"/>
          </a:p>
        </p:txBody>
      </p:sp>
      <p:sp>
        <p:nvSpPr>
          <p:cNvPr id="4" name="Заголовок 3"/>
          <p:cNvSpPr>
            <a:spLocks noGrp="1"/>
          </p:cNvSpPr>
          <p:nvPr>
            <p:ph type="title"/>
          </p:nvPr>
        </p:nvSpPr>
        <p:spPr>
          <a:xfrm>
            <a:off x="6948264" y="692696"/>
            <a:ext cx="1750640" cy="615280"/>
          </a:xfrm>
        </p:spPr>
        <p:txBody>
          <a:bodyPr>
            <a:normAutofit/>
          </a:bodyPr>
          <a:lstStyle/>
          <a:p>
            <a:r>
              <a:rPr lang="ru-RU" sz="2800" dirty="0" smtClean="0"/>
              <a:t>Снегирь</a:t>
            </a:r>
            <a:endParaRPr lang="ru-RU" sz="2800" dirty="0"/>
          </a:p>
        </p:txBody>
      </p:sp>
    </p:spTree>
    <p:extLst>
      <p:ext uri="{BB962C8B-B14F-4D97-AF65-F5344CB8AC3E}">
        <p14:creationId xmlns:p14="http://schemas.microsoft.com/office/powerpoint/2010/main" val="30778378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611560" y="980728"/>
            <a:ext cx="4280796" cy="4608512"/>
          </a:xfrm>
        </p:spPr>
      </p:pic>
      <p:sp>
        <p:nvSpPr>
          <p:cNvPr id="3" name="Текст 2"/>
          <p:cNvSpPr>
            <a:spLocks noGrp="1"/>
          </p:cNvSpPr>
          <p:nvPr>
            <p:ph type="body" idx="2"/>
          </p:nvPr>
        </p:nvSpPr>
        <p:spPr>
          <a:xfrm>
            <a:off x="4932040" y="692696"/>
            <a:ext cx="3672408" cy="5472608"/>
          </a:xfrm>
        </p:spPr>
        <p:txBody>
          <a:bodyPr>
            <a:normAutofit lnSpcReduction="10000"/>
          </a:bodyPr>
          <a:lstStyle/>
          <a:p>
            <a:r>
              <a:rPr lang="ru-RU" dirty="0"/>
              <a:t>Снегирь-самец - красногрудая птичка с голубовато-серой спинкой и чёрной головкой, а у самочек наряд более скромный. Снегири обычно держатся небольшими стайками по 7-10 птичек в каждой. Чем сильнее мороз, тем спокойнее сидит стайка, изредка передвигаясь, чтобы сорвать ягоду, отломить почку, а затем снова усесться неподвижно на некоторое время. И так целый день. С приближением темноты вся стайка улетает в кусты или на деревья, где и ночует, скрытая в ветках. Снегирь - доверчивая и общительная птица. Если кто-нибудь из стаи попался в ловушку, остальные спешат на помощь.</a:t>
            </a:r>
          </a:p>
          <a:p>
            <a:endParaRPr lang="ru-RU" dirty="0"/>
          </a:p>
        </p:txBody>
      </p:sp>
    </p:spTree>
    <p:extLst>
      <p:ext uri="{BB962C8B-B14F-4D97-AF65-F5344CB8AC3E}">
        <p14:creationId xmlns:p14="http://schemas.microsoft.com/office/powerpoint/2010/main" val="21810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5506" y="385419"/>
            <a:ext cx="8428087" cy="613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87807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p:txBody>
          <a:bodyPr/>
          <a:lstStyle/>
          <a:p>
            <a:r>
              <a:rPr lang="ru-RU" sz="1800" dirty="0"/>
              <a:t>На кормушку к нам зимой</a:t>
            </a:r>
            <a:br>
              <a:rPr lang="ru-RU" sz="1800" dirty="0"/>
            </a:br>
            <a:r>
              <a:rPr lang="ru-RU" sz="1800" dirty="0"/>
              <a:t>Прилетает птица</a:t>
            </a:r>
            <a:br>
              <a:rPr lang="ru-RU" sz="1800" dirty="0"/>
            </a:br>
            <a:r>
              <a:rPr lang="ru-RU" sz="1800" dirty="0"/>
              <a:t>С жёлтой грудкой пуховой </a:t>
            </a:r>
            <a:br>
              <a:rPr lang="ru-RU" sz="1800" dirty="0"/>
            </a:br>
            <a:r>
              <a:rPr lang="ru-RU" sz="1800" dirty="0"/>
              <a:t>Шустрая </a:t>
            </a:r>
            <a:r>
              <a:rPr lang="ru-RU" sz="1800" dirty="0" smtClean="0"/>
              <a:t>…</a:t>
            </a:r>
          </a:p>
          <a:p>
            <a:pPr algn="r"/>
            <a:r>
              <a:rPr lang="ru-RU" sz="1800" b="1" dirty="0" smtClean="0"/>
              <a:t>(</a:t>
            </a:r>
            <a:r>
              <a:rPr lang="ru-RU" sz="1800" b="1" dirty="0"/>
              <a:t>Синица)</a:t>
            </a:r>
            <a:endParaRPr lang="ru-RU" sz="1800" dirty="0"/>
          </a:p>
          <a:p>
            <a:endParaRPr lang="ru-RU" dirty="0"/>
          </a:p>
        </p:txBody>
      </p:sp>
      <p:sp>
        <p:nvSpPr>
          <p:cNvPr id="4" name="Заголовок 3"/>
          <p:cNvSpPr>
            <a:spLocks noGrp="1"/>
          </p:cNvSpPr>
          <p:nvPr>
            <p:ph type="title"/>
          </p:nvPr>
        </p:nvSpPr>
        <p:spPr>
          <a:xfrm>
            <a:off x="6948264" y="620688"/>
            <a:ext cx="1966664" cy="759296"/>
          </a:xfrm>
        </p:spPr>
        <p:txBody>
          <a:bodyPr/>
          <a:lstStyle/>
          <a:p>
            <a:r>
              <a:rPr lang="ru-RU" sz="2800" dirty="0" smtClean="0"/>
              <a:t>Синица</a:t>
            </a:r>
            <a:endParaRPr lang="ru-RU" sz="2800" dirty="0"/>
          </a:p>
        </p:txBody>
      </p:sp>
      <p:pic>
        <p:nvPicPr>
          <p:cNvPr id="7" name="Объект 6"/>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457200" y="971550"/>
            <a:ext cx="6248400" cy="4686300"/>
          </a:xfrm>
        </p:spPr>
      </p:pic>
    </p:spTree>
    <p:extLst>
      <p:ext uri="{BB962C8B-B14F-4D97-AF65-F5344CB8AC3E}">
        <p14:creationId xmlns:p14="http://schemas.microsoft.com/office/powerpoint/2010/main" val="19157702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6012160" y="548680"/>
            <a:ext cx="2952328" cy="5688632"/>
          </a:xfrm>
        </p:spPr>
        <p:txBody>
          <a:bodyPr>
            <a:normAutofit fontScale="85000" lnSpcReduction="10000"/>
          </a:bodyPr>
          <a:lstStyle/>
          <a:p>
            <a:r>
              <a:rPr lang="ru-RU" dirty="0"/>
              <a:t>Яркая и красивая окраска брюшка – желтая или лимонная, с продольной черной полосой. Снежно-белые щечки и затылок, а сама голова черная. Со стороны спины зеленоватый или голубоватый отлив. Черный суженный, прямой, укороченный клюв и длинный хвост. Крыло серо-голубого цвета с поперечными светлыми полосками. На зиму эти птички не улетают в тёплые страны, лишь в период сильного голода морозной зимой перемещаются стаи в места, более благоприятные для выживания. Стоит только появится первым лучикам солнца, еще в феврале, и данная </a:t>
            </a:r>
            <a:r>
              <a:rPr lang="ru-RU" b="1" dirty="0"/>
              <a:t>птица-синица</a:t>
            </a:r>
            <a:r>
              <a:rPr lang="ru-RU" dirty="0"/>
              <a:t> первой начинает радовать людей своим щебетом.</a:t>
            </a:r>
          </a:p>
          <a:p>
            <a:endParaRPr lang="ru-RU" dirty="0"/>
          </a:p>
        </p:txBody>
      </p:sp>
      <p:pic>
        <p:nvPicPr>
          <p:cNvPr id="7" name="Объект 6"/>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539552" y="1340768"/>
            <a:ext cx="5311987" cy="4143350"/>
          </a:xfrm>
        </p:spPr>
      </p:pic>
    </p:spTree>
    <p:extLst>
      <p:ext uri="{BB962C8B-B14F-4D97-AF65-F5344CB8AC3E}">
        <p14:creationId xmlns:p14="http://schemas.microsoft.com/office/powerpoint/2010/main" val="96397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dirty="0" smtClean="0"/>
              <a:t>Стриж</a:t>
            </a:r>
            <a:endParaRPr lang="ru-RU" sz="4400" dirty="0"/>
          </a:p>
        </p:txBody>
      </p:sp>
      <p:sp>
        <p:nvSpPr>
          <p:cNvPr id="4" name="Текст 3"/>
          <p:cNvSpPr>
            <a:spLocks noGrp="1"/>
          </p:cNvSpPr>
          <p:nvPr>
            <p:ph type="body" sz="half" idx="2"/>
          </p:nvPr>
        </p:nvSpPr>
        <p:spPr/>
        <p:txBody>
          <a:bodyPr>
            <a:normAutofit fontScale="92500" lnSpcReduction="10000"/>
          </a:bodyPr>
          <a:lstStyle/>
          <a:p>
            <a:r>
              <a:rPr lang="ru-RU" dirty="0"/>
              <a:t>Птица эта небольшая,</a:t>
            </a:r>
          </a:p>
          <a:p>
            <a:r>
              <a:rPr lang="ru-RU" dirty="0"/>
              <a:t>Целый день она летает – </a:t>
            </a:r>
          </a:p>
          <a:p>
            <a:r>
              <a:rPr lang="ru-RU" dirty="0"/>
              <a:t>Не желает приземлиться,</a:t>
            </a:r>
          </a:p>
          <a:p>
            <a:r>
              <a:rPr lang="ru-RU" dirty="0"/>
              <a:t>И на ветки не садится.</a:t>
            </a:r>
          </a:p>
          <a:p>
            <a:r>
              <a:rPr lang="ru-RU" dirty="0"/>
              <a:t>Выше леса, выше крыш –</a:t>
            </a:r>
          </a:p>
          <a:p>
            <a:r>
              <a:rPr lang="ru-RU" dirty="0"/>
              <a:t>Всех быстрей летает ... (стриж).</a:t>
            </a:r>
          </a:p>
          <a:p>
            <a:endParaRPr lang="ru-RU" dirty="0"/>
          </a:p>
          <a:p>
            <a:endParaRPr lang="ru-RU" dirty="0"/>
          </a:p>
        </p:txBody>
      </p:sp>
      <p:pic>
        <p:nvPicPr>
          <p:cNvPr id="5" name="Рисунок 4"/>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457200" y="404664"/>
            <a:ext cx="6019800" cy="5615136"/>
          </a:xfrm>
        </p:spPr>
      </p:pic>
    </p:spTree>
    <p:extLst>
      <p:ext uri="{BB962C8B-B14F-4D97-AF65-F5344CB8AC3E}">
        <p14:creationId xmlns:p14="http://schemas.microsoft.com/office/powerpoint/2010/main" val="1586080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Стриж</a:t>
            </a:r>
            <a:endParaRPr lang="ru-RU" dirty="0"/>
          </a:p>
        </p:txBody>
      </p:sp>
      <p:sp>
        <p:nvSpPr>
          <p:cNvPr id="4" name="Текст 3"/>
          <p:cNvSpPr>
            <a:spLocks noGrp="1"/>
          </p:cNvSpPr>
          <p:nvPr>
            <p:ph type="body" sz="half" idx="2"/>
          </p:nvPr>
        </p:nvSpPr>
        <p:spPr/>
        <p:txBody>
          <a:bodyPr/>
          <a:lstStyle/>
          <a:p>
            <a:r>
              <a:rPr lang="ru-RU" dirty="0"/>
              <a:t>стриж-среднего размера летающая птица, великолепный пилот. </a:t>
            </a:r>
            <a:r>
              <a:rPr lang="ru-RU" dirty="0" smtClean="0"/>
              <a:t>Стрижи </a:t>
            </a:r>
            <a:r>
              <a:rPr lang="ru-RU" dirty="0"/>
              <a:t>даже спят на крыльях то есть в полете. Цвет оперения равномерно тёмно </a:t>
            </a:r>
            <a:r>
              <a:rPr lang="ru-RU" dirty="0" smtClean="0"/>
              <a:t>коричневый. </a:t>
            </a:r>
            <a:r>
              <a:rPr lang="ru-RU" dirty="0"/>
              <a:t>Но в полете глядя на небо они кажутся чёрными. </a:t>
            </a:r>
          </a:p>
        </p:txBody>
      </p:sp>
      <p:pic>
        <p:nvPicPr>
          <p:cNvPr id="5" name="Рисунок 4"/>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84258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
          </p:nvPr>
        </p:nvPicPr>
        <p:blipFill>
          <a:blip r:embed="rId2">
            <a:extLst>
              <a:ext uri="{28A0092B-C50C-407E-A947-70E740481C1C}">
                <a14:useLocalDpi xmlns:a14="http://schemas.microsoft.com/office/drawing/2010/main"/>
              </a:ext>
            </a:extLst>
          </a:blip>
          <a:stretch>
            <a:fillRect/>
          </a:stretch>
        </p:blipFill>
        <p:spPr>
          <a:xfrm>
            <a:off x="457200" y="731563"/>
            <a:ext cx="6248400" cy="5166274"/>
          </a:xfrm>
        </p:spPr>
      </p:pic>
      <p:sp>
        <p:nvSpPr>
          <p:cNvPr id="3" name="Текст 2"/>
          <p:cNvSpPr>
            <a:spLocks noGrp="1"/>
          </p:cNvSpPr>
          <p:nvPr>
            <p:ph type="body" idx="2"/>
          </p:nvPr>
        </p:nvSpPr>
        <p:spPr>
          <a:xfrm>
            <a:off x="6781800" y="1600200"/>
            <a:ext cx="1984248" cy="4421088"/>
          </a:xfrm>
        </p:spPr>
        <p:txBody>
          <a:bodyPr>
            <a:normAutofit fontScale="70000" lnSpcReduction="20000"/>
          </a:bodyPr>
          <a:lstStyle/>
          <a:p>
            <a:r>
              <a:rPr lang="ru-RU" sz="2900" dirty="0"/>
              <a:t>Прилетает к нам с теплом,</a:t>
            </a:r>
          </a:p>
          <a:p>
            <a:r>
              <a:rPr lang="ru-RU" sz="2900" dirty="0"/>
              <a:t>Путь проделав длинный.</a:t>
            </a:r>
          </a:p>
          <a:p>
            <a:r>
              <a:rPr lang="ru-RU" sz="2900" dirty="0"/>
              <a:t>Строит Домик под окном</a:t>
            </a:r>
          </a:p>
          <a:p>
            <a:r>
              <a:rPr lang="ru-RU" sz="2900" dirty="0"/>
              <a:t>Из травы и глины</a:t>
            </a:r>
          </a:p>
          <a:p>
            <a:r>
              <a:rPr lang="ru-RU" sz="2900" dirty="0"/>
              <a:t>(</a:t>
            </a:r>
            <a:r>
              <a:rPr lang="ru-RU" sz="2900" i="1" dirty="0"/>
              <a:t>Ласточка)</a:t>
            </a:r>
          </a:p>
          <a:p>
            <a:endParaRPr lang="ru-RU" dirty="0"/>
          </a:p>
        </p:txBody>
      </p:sp>
      <p:sp>
        <p:nvSpPr>
          <p:cNvPr id="4" name="Заголовок 3"/>
          <p:cNvSpPr>
            <a:spLocks noGrp="1"/>
          </p:cNvSpPr>
          <p:nvPr>
            <p:ph type="title"/>
          </p:nvPr>
        </p:nvSpPr>
        <p:spPr>
          <a:xfrm>
            <a:off x="6876256" y="548680"/>
            <a:ext cx="1981200" cy="615280"/>
          </a:xfrm>
        </p:spPr>
        <p:txBody>
          <a:bodyPr>
            <a:normAutofit/>
          </a:bodyPr>
          <a:lstStyle/>
          <a:p>
            <a:r>
              <a:rPr lang="ru-RU" sz="2800" dirty="0" smtClean="0"/>
              <a:t>Ласточка</a:t>
            </a:r>
            <a:endParaRPr lang="ru-RU" sz="2800" dirty="0"/>
          </a:p>
        </p:txBody>
      </p:sp>
    </p:spTree>
    <p:extLst>
      <p:ext uri="{BB962C8B-B14F-4D97-AF65-F5344CB8AC3E}">
        <p14:creationId xmlns:p14="http://schemas.microsoft.com/office/powerpoint/2010/main" val="3904199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a:ext>
            </a:extLst>
          </a:blip>
          <a:stretch>
            <a:fillRect/>
          </a:stretch>
        </p:blipFill>
        <p:spPr>
          <a:xfrm>
            <a:off x="457200" y="736648"/>
            <a:ext cx="6248400" cy="5156104"/>
          </a:xfrm>
        </p:spPr>
      </p:pic>
      <p:sp>
        <p:nvSpPr>
          <p:cNvPr id="3" name="Текст 2"/>
          <p:cNvSpPr>
            <a:spLocks noGrp="1"/>
          </p:cNvSpPr>
          <p:nvPr>
            <p:ph type="body" idx="2"/>
          </p:nvPr>
        </p:nvSpPr>
        <p:spPr>
          <a:xfrm>
            <a:off x="6804248" y="476672"/>
            <a:ext cx="1984248" cy="5688632"/>
          </a:xfrm>
        </p:spPr>
        <p:txBody>
          <a:bodyPr>
            <a:normAutofit fontScale="92500" lnSpcReduction="20000"/>
          </a:bodyPr>
          <a:lstStyle/>
          <a:p>
            <a:r>
              <a:rPr lang="ru-RU" dirty="0"/>
              <a:t>Одни из самых быстрых птиц – ласточки. Форма их тела идеально приспособлена для полёта, крылья стрелообразные, а хвост «вилочкой». Лапки у ласточек слабые, им трудно поддерживать тело. Поэтому ласточки никогда не ходят по земле. Они всё время в полёте, а когда устают, садятся на ветки деревьев или телеграфные провода. Даже пьют ласточки на лету, зачерпывая воду из реки клювом.</a:t>
            </a:r>
          </a:p>
        </p:txBody>
      </p:sp>
    </p:spTree>
    <p:extLst>
      <p:ext uri="{BB962C8B-B14F-4D97-AF65-F5344CB8AC3E}">
        <p14:creationId xmlns:p14="http://schemas.microsoft.com/office/powerpoint/2010/main" val="1775965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6781800" y="1988840"/>
            <a:ext cx="1984248" cy="3528392"/>
          </a:xfrm>
        </p:spPr>
        <p:txBody>
          <a:bodyPr>
            <a:normAutofit/>
          </a:bodyPr>
          <a:lstStyle/>
          <a:p>
            <a:r>
              <a:rPr lang="ru-RU" sz="2000" dirty="0"/>
              <a:t>По лужку он важно бродит, </a:t>
            </a:r>
            <a:br>
              <a:rPr lang="ru-RU" sz="2000" dirty="0"/>
            </a:br>
            <a:r>
              <a:rPr lang="ru-RU" sz="2000" dirty="0"/>
              <a:t>Из воды сухим выходит, </a:t>
            </a:r>
            <a:br>
              <a:rPr lang="ru-RU" sz="2000" dirty="0"/>
            </a:br>
            <a:r>
              <a:rPr lang="ru-RU" sz="2000" dirty="0"/>
              <a:t>Носит красные ботинки, </a:t>
            </a:r>
            <a:br>
              <a:rPr lang="ru-RU" sz="2000" dirty="0"/>
            </a:br>
            <a:r>
              <a:rPr lang="ru-RU" sz="2000" dirty="0"/>
              <a:t>Дарит мягкие перинки.</a:t>
            </a:r>
          </a:p>
        </p:txBody>
      </p:sp>
      <p:sp>
        <p:nvSpPr>
          <p:cNvPr id="4" name="Заголовок 3"/>
          <p:cNvSpPr>
            <a:spLocks noGrp="1"/>
          </p:cNvSpPr>
          <p:nvPr>
            <p:ph type="title"/>
          </p:nvPr>
        </p:nvSpPr>
        <p:spPr>
          <a:xfrm>
            <a:off x="6781800" y="404664"/>
            <a:ext cx="1981200" cy="792088"/>
          </a:xfrm>
        </p:spPr>
        <p:txBody>
          <a:bodyPr>
            <a:normAutofit/>
          </a:bodyPr>
          <a:lstStyle/>
          <a:p>
            <a:pPr algn="ctr"/>
            <a:r>
              <a:rPr lang="ru-RU" sz="3600" dirty="0" smtClean="0"/>
              <a:t>Гусь</a:t>
            </a:r>
            <a:endParaRPr lang="ru-RU" sz="3600" dirty="0"/>
          </a:p>
        </p:txBody>
      </p:sp>
      <p:pic>
        <p:nvPicPr>
          <p:cNvPr id="2" name="Объект 1"/>
          <p:cNvPicPr>
            <a:picLocks noGrp="1" noChangeAspect="1"/>
          </p:cNvPicPr>
          <p:nvPr>
            <p:ph sz="quarter" idx="1"/>
          </p:nvPr>
        </p:nvPicPr>
        <p:blipFill>
          <a:blip r:embed="rId2">
            <a:extLst>
              <a:ext uri="{28A0092B-C50C-407E-A947-70E740481C1C}">
                <a14:useLocalDpi xmlns:a14="http://schemas.microsoft.com/office/drawing/2010/main"/>
              </a:ext>
            </a:extLst>
          </a:blip>
          <a:stretch>
            <a:fillRect/>
          </a:stretch>
        </p:blipFill>
        <p:spPr>
          <a:xfrm>
            <a:off x="637473" y="457200"/>
            <a:ext cx="5887854" cy="5715000"/>
          </a:xfrm>
        </p:spPr>
      </p:pic>
    </p:spTree>
    <p:extLst>
      <p:ext uri="{BB962C8B-B14F-4D97-AF65-F5344CB8AC3E}">
        <p14:creationId xmlns:p14="http://schemas.microsoft.com/office/powerpoint/2010/main" val="9495280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197</TotalTime>
  <Words>1724</Words>
  <Application>Microsoft Office PowerPoint</Application>
  <PresentationFormat>Экран (4:3)</PresentationFormat>
  <Paragraphs>99</Paragraphs>
  <Slides>41</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41</vt:i4>
      </vt:variant>
    </vt:vector>
  </HeadingPairs>
  <TitlesOfParts>
    <vt:vector size="45" baseType="lpstr">
      <vt:lpstr>Calibri</vt:lpstr>
      <vt:lpstr>Constantia</vt:lpstr>
      <vt:lpstr>Wingdings 2</vt:lpstr>
      <vt:lpstr>Бумажная</vt:lpstr>
      <vt:lpstr>Презентация PowerPoint</vt:lpstr>
      <vt:lpstr>Птицы — теплокровные существа. Средняя температура их тела составляет 41°С. Это означает, что они могут сохранять активность в холодное время года, но нуждаются в большем количестве пищи. Поэтому многие птицы оставляют заснеженные родные места и отправляются на зимовку в теплые страны.</vt:lpstr>
      <vt:lpstr>Осень (сентябрь, октябрь, ноябрь)</vt:lpstr>
      <vt:lpstr>Презентация PowerPoint</vt:lpstr>
      <vt:lpstr>Стриж</vt:lpstr>
      <vt:lpstr>Стриж</vt:lpstr>
      <vt:lpstr>Ласточка</vt:lpstr>
      <vt:lpstr>Презентация PowerPoint</vt:lpstr>
      <vt:lpstr>Гусь</vt:lpstr>
      <vt:lpstr>Презентация PowerPoint</vt:lpstr>
      <vt:lpstr>Утка (селезень)</vt:lpstr>
      <vt:lpstr>Презентация PowerPoint</vt:lpstr>
      <vt:lpstr>Лебедь</vt:lpstr>
      <vt:lpstr>Презентация PowerPoint</vt:lpstr>
      <vt:lpstr>Кукушка</vt:lpstr>
      <vt:lpstr>Презентация PowerPoint</vt:lpstr>
      <vt:lpstr>Аист</vt:lpstr>
      <vt:lpstr>Презентация PowerPoint</vt:lpstr>
      <vt:lpstr>Грач</vt:lpstr>
      <vt:lpstr>Презентация PowerPoint</vt:lpstr>
      <vt:lpstr>Скворец</vt:lpstr>
      <vt:lpstr>Презентация PowerPoint</vt:lpstr>
      <vt:lpstr>Зима (декабрь, январь, февраль)</vt:lpstr>
      <vt:lpstr>Сорока</vt:lpstr>
      <vt:lpstr>Презентация PowerPoint</vt:lpstr>
      <vt:lpstr>Воробей</vt:lpstr>
      <vt:lpstr>Презентация PowerPoint</vt:lpstr>
      <vt:lpstr>Галка</vt:lpstr>
      <vt:lpstr>Презентация PowerPoint</vt:lpstr>
      <vt:lpstr>Ворона</vt:lpstr>
      <vt:lpstr>Презентация PowerPoint</vt:lpstr>
      <vt:lpstr>Голубь</vt:lpstr>
      <vt:lpstr>Презентация PowerPoint</vt:lpstr>
      <vt:lpstr>Дятел</vt:lpstr>
      <vt:lpstr>Презентация PowerPoint</vt:lpstr>
      <vt:lpstr>Клёст</vt:lpstr>
      <vt:lpstr>Презентация PowerPoint</vt:lpstr>
      <vt:lpstr>Снегирь</vt:lpstr>
      <vt:lpstr>Презентация PowerPoint</vt:lpstr>
      <vt:lpstr>Синица</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МБДОУ «детский сад  общеразвивающего вида № 93»</dc:title>
  <dc:creator>user</dc:creator>
  <cp:lastModifiedBy>Yuriy</cp:lastModifiedBy>
  <cp:revision>28</cp:revision>
  <dcterms:created xsi:type="dcterms:W3CDTF">2017-01-25T07:58:47Z</dcterms:created>
  <dcterms:modified xsi:type="dcterms:W3CDTF">2020-04-17T05:42:15Z</dcterms:modified>
</cp:coreProperties>
</file>