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2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6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28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0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3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2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4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0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Краткая презентация </a:t>
            </a:r>
            <a:b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 программы  воспитания</a:t>
            </a: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МБДОУ детский сад № 132</a:t>
            </a:r>
            <a:b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Arial Black" pitchFamily="34" charset="0"/>
              </a:rPr>
              <a:t>   для родителей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428728" y="1214422"/>
            <a:ext cx="7258072" cy="491174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воспитательного процесса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Задача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– наполнить ежедневную жизнь детей увлекательными и полезными делами, создать атмосферу радости общения, коллективного творчества, стремления к новым задач и перспективам.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традиционных событий эффективно используется тематическое планирование образовательного процесса. Темы определяются исходя из интересов и потребностей детей, необходимости обогащения детского опыта и интегрируют содержание, методы и приёмы из разных образовательных областей.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детской инициативы и творчества воспитатель проводит отдельные дни необычно – как День космических путешествий, день волшебных превращений, день лесных обитателей и т.д. В такие дни виды деятельности и режимные процессы организуются в соответствии с выбранным тематическим замыслом и принятыми ролями. В общей игровой, интересной, совместной деятельности решаются  воспитательные и учебные задачи.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57257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57257D"/>
              </a:solidFill>
            </a:endParaRPr>
          </a:p>
          <a:p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643042" y="428605"/>
            <a:ext cx="7043758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5725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педагогического коллектива с семьями детей: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основу совместной деятельности семьи и дошкольного учреждения заложены следующие принципы: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единый подход к процессу воспитания ребёнка;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открытость дошкольного учреждения для родителей;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взаимное доверие во взаимоотношениях педагогов и родителей;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уважение и доброжелательность;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дифференцированный подход к семьям;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равная ответственность родителей и педагогов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57257D"/>
              </a:solidFill>
            </a:endParaRPr>
          </a:p>
          <a:p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201"/>
            <a:ext cx="9298580" cy="694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357290" y="1500175"/>
            <a:ext cx="6357982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None/>
            </a:pPr>
            <a:r>
              <a:rPr lang="ru-RU" sz="2400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57257D"/>
              </a:solidFill>
            </a:endParaRPr>
          </a:p>
          <a:p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576064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Программа воспитания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 детский сад № 132  разработана с учетом нормативных документов: </a:t>
            </a:r>
          </a:p>
          <a:p>
            <a:r>
              <a:rPr lang="ru-RU" sz="1100" b="1" i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Конвенция о правах ребенка. Принята резолюцией 44/25 Генеральной Ассамблеи от 20 ноября 1989 года.  ООН 1990;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24 июля 1998 г. № 124-ФЗ «Об основных гарантиях прав ребенка в Российской Федерации»;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29 декабря 2012 г. № 273 «Об образовании в Российской Федерации»;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от 31 июля 2020 г. № 304-ФЗ «О внесении изменений </a:t>
            </a:r>
            <a:b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Федеральный закон «Об образовании в Российской Федерации» по вопросам воспитания обучающихся» с учетом Плана мероприятий по реализации в 2021–2025 годах Стратегии развития воспитания в Российской Федерации на период до 2025 года;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майские указы Президента (Указ Президента Российской Федерации от 07.05.2018 г.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204 «О национальных целях и стратегических задачах развития Российской Федерации на период до 2024 года»);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Распоряжение Правительства Российской Федерации от 29 мая 2015 г. №  996-р «О стратегии развития воспитания до 2025 года»;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образования»;</a:t>
            </a:r>
          </a:p>
          <a:p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1.2.3685-21 «Гигиенические нормативы и требования к обеспечению безопасности и (или) безвредности для человека факторов среды обитания», утвержденные постановлением Главного государственного санитарного врача России от 28 января 2021 г. № 2;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детского сада №  132  г. Твери;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образовательная программа дошкольного образования МБДОУ детского сада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132;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«Детство » (авт.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Т.И.Бабаева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А.Г. Гогоберидзе, О.В. Солнцева и др.), 2014г.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1560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57606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Программа воспитания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(далее Программа)  является компонентом Основной образовательной программы  дошкольного образования муниципального бюджетного образовательного учреждения детский сад №132 города Твери  (ДОО). </a:t>
            </a:r>
          </a:p>
          <a:p>
            <a:pPr lvl="0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рассматривается как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первичных   ценностных   представлений (понимания того, «что такое хорошо и что такое плохо», основ нравственности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традиционных российских ценностей, патриотизм и пр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положительной  мотивации  (уверенности в  себе, инициативности, позитивного  отношения  к  миру, к  себе, к другим людям, стремления «поступать хорошо», отношение к образованию как к одной из ведущих жизненных ценностей, стремление к здоровому образу жизни и пр.).</a:t>
            </a:r>
          </a:p>
          <a:p>
            <a:pPr lvl="0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основана на воплощении национального воспитательного идеала, который понимается как высшая цель образования, нравственное (идеальное) представление о человеке.</a:t>
            </a: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8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	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 предполагает социальное партнерство с другими субъектами образовательных отношений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лучшие традиции отечественного дошкольного образования и результаты современных отечественных и зарубежных исследований в области дошкольной педагогики и психологии и последних исследований качества дошкольного образования.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основывается на научных положениях, разработанных в рамках культурно-исторической концепции Л. С. Выготского и его последователей.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учитывает  принцип  единства  развития,  воспитания и образования. Развитие ребенка, его воспитание и образование не могут рассматриваться как изолированные друг от друга процессы, т.к. образование является всеобщей формой детского развития.</a:t>
            </a: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5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	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воспитания предполагает социальное партнерство с другими субъектами образовательных отношений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лучшие традиции отечественного дошкольного образования и результаты современных отечественных и зарубежных исследований в области дошкольной педагогики и психологии и последних исследований качества дошкольного образования.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основывается на научных положениях, разработанных в рамках культурно-исторической концепции Л. С. Выготского и его последователей.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учитывает  принцип  единства  развития,  воспитания и образования. Развитие ребенка, его воспитание и образование не могут рассматриваться как изолированные друг от друга процессы, т.к. образование является всеобщей формой детского развития.</a:t>
            </a: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4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61206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	</a:t>
            </a: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97839"/>
            <a:ext cx="5166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воспитания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МБДОУ детский сад № 132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включает в себя три основных раздела: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целевой,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содержательный,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организационный, каждый из которых отражает обязательная часть и часть, формируемая участниками образовательных отношений.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1555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61206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	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9783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23728" y="243514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воспитания в ДОУ: формирование общей культуры 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инициативы, самостоятельности и ответственности ребёнка.</a:t>
            </a:r>
          </a:p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воспитания можно достичь через решение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задач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эмоциональной отзывчивости, способности к сопереживанию,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проявлению гуманного отношения в детской деятельности, поведении, поступках;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ребёнка к красоте, 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восприятию, пониманию прекрасного в природе, жизни, искусстве, поддержка стремления к созданию прекрасного;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ответственности,  добросовестности, стремления к участию в трудовой деятельности, оказание посильной помощи взрослым;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детской любознательности и развитие интереса к самостоятельному познанию;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патриотических чувств, любви к Родине, гордости за её достижения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ребёнка к культуре своей страны и воспитание уважения к другим народам и культурам;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природе, обеспечение осознания детьми  природы как необходимой и незаменимой среды обитания человека;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детей к здоровью и человеческой жизни, развивать мотивацию к сбережению своего здоровья и здоровья окружающих людей.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конкретизируются для каждого возрастного периода  дошкольного детства на основе планируемых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1096342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61206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	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9783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23728" y="236717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47445"/>
              </p:ext>
            </p:extLst>
          </p:nvPr>
        </p:nvGraphicFramePr>
        <p:xfrm>
          <a:off x="2843808" y="1268760"/>
          <a:ext cx="4093747" cy="485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8524"/>
                <a:gridCol w="774947"/>
                <a:gridCol w="2380276"/>
              </a:tblGrid>
              <a:tr h="27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Направление воспитания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Ценности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Показатели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277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Патриотическое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Родина, природа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Проявляющий привязанность, любовь к семье, близким, окружающему миру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1804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Социальное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Человек, семья, дружба, сотрудничество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Способный понять и принять, что такое «хорошо» 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и «плохо».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Проявляющий интерес к другим детям и способный бесконфликтно играть рядом с ними.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Проявляющий позицию «Я сам!».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Доброжелательный, проявляющий сочувствие, доброту.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Испытывающий чувство удовольствия в</a:t>
                      </a:r>
                      <a:r>
                        <a:rPr lang="en-US" sz="700" dirty="0">
                          <a:effectLst/>
                        </a:rPr>
                        <a:t> </a:t>
                      </a:r>
                      <a:r>
                        <a:rPr lang="ru-RU" sz="700" dirty="0">
                          <a:effectLst/>
                        </a:rPr>
                        <a:t>случае одобрения и чувство огорчения в</a:t>
                      </a:r>
                      <a:r>
                        <a:rPr lang="en-US" sz="700" dirty="0">
                          <a:effectLst/>
                        </a:rPr>
                        <a:t> </a:t>
                      </a:r>
                      <a:r>
                        <a:rPr lang="ru-RU" sz="700" dirty="0">
                          <a:effectLst/>
                        </a:rPr>
                        <a:t>случае неодобрения </a:t>
                      </a:r>
                      <a:br>
                        <a:rPr lang="ru-RU" sz="700" dirty="0">
                          <a:effectLst/>
                        </a:rPr>
                      </a:br>
                      <a:r>
                        <a:rPr lang="ru-RU" sz="700" dirty="0">
                          <a:effectLst/>
                        </a:rPr>
                        <a:t>со стороны взрослых.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Способный к самостоятельным (свободным) активным действиям в общении. Способный общаться с другими людьми с помощью вербальных и невербальных средств общения.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2775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Познавательное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Знание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Проявляющий интерес к окружающему миру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и активность в поведении и деятельности.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971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Физическое и</a:t>
                      </a:r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ru-RU" sz="700">
                          <a:effectLst/>
                        </a:rPr>
                        <a:t>оздоровительное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Здоровье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Выполняющий действия по самообслуживанию: моет руки, самостоятельно ест, ложится спать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и т.</a:t>
                      </a:r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ru-RU" sz="700">
                          <a:effectLst/>
                        </a:rPr>
                        <a:t>д.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Стремящийся быть опрятным.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Проявляющий интерес к физической активности.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Соблюдающий элементарные правила безопасности 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в быту, в ОО, на природе.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832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Трудовое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Труд 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Поддерживающий элементарный порядок в</a:t>
                      </a:r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ru-RU" sz="700">
                          <a:effectLst/>
                        </a:rPr>
                        <a:t>окружающей обстановке.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Стремящийся помогать взрослому в</a:t>
                      </a:r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ru-RU" sz="700">
                          <a:effectLst/>
                        </a:rPr>
                        <a:t>доступных действиях.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Стремящийся к самостоятельности в</a:t>
                      </a:r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ru-RU" sz="700">
                          <a:effectLst/>
                        </a:rPr>
                        <a:t>самообслуживании, в быту, в игре, в</a:t>
                      </a:r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ru-RU" sz="700">
                          <a:effectLst/>
                        </a:rPr>
                        <a:t>продуктивных видах деятельности.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  <a:tr h="416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Этико-эстетическое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Культура и красота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Эмоционально отзывчивый к красоте.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Проявляющий интерес и желание заниматься продуктивными видами деятельности.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19672" y="558983"/>
            <a:ext cx="662473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Целевые ориентиры воспитательной работы для детей младенческого и раннего возраста (до 3 лет)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Портрет ребенка младенческого и раннего возраста (к 3-м годам)</a:t>
            </a:r>
            <a:endParaRPr kumimoji="0" lang="ru-RU" altLang="zh-CN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26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58114" cy="2857520"/>
          </a:xfrm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r>
              <a:rPr lang="ru-RU" sz="2800" i="1" dirty="0" smtClean="0">
                <a:solidFill>
                  <a:srgbClr val="800080"/>
                </a:solidFill>
                <a:latin typeface="Arial Black" pitchFamily="34" charset="0"/>
              </a:rPr>
              <a:t> </a:t>
            </a:r>
            <a:endParaRPr lang="ru-RU" sz="28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86116" y="2357430"/>
            <a:ext cx="5366108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847"/>
            <a:ext cx="61206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	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997839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5725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23728" y="236717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19672" y="782121"/>
            <a:ext cx="66247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Целевые ориентиры воспитательной работы для детей дошкольного возраста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1100" b="1" dirty="0" smtClean="0">
                <a:solidFill>
                  <a:srgbClr val="002060"/>
                </a:solidFill>
              </a:rPr>
              <a:t>(</a:t>
            </a:r>
            <a:r>
              <a:rPr lang="ru-RU" altLang="zh-CN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8 лет)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242430"/>
              </p:ext>
            </p:extLst>
          </p:nvPr>
        </p:nvGraphicFramePr>
        <p:xfrm>
          <a:off x="2627784" y="1189507"/>
          <a:ext cx="4680520" cy="4785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040"/>
                <a:gridCol w="811206"/>
                <a:gridCol w="3001274"/>
              </a:tblGrid>
              <a:tr h="486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Направления воспитания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Ценности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Показатели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 anchor="ctr"/>
                </a:tc>
              </a:tr>
              <a:tr h="3406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Патриотическое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Родина, природа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Любящий свою малую родину и имеющий представление о своей стране, испытывающий чувство привязанности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к родному дому, семье, близким людям.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</a:tr>
              <a:tr h="14518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Социальное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Человек, семья, дружба, сотрудничество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Различающий основные проявления добра и зла, принимающий и уважающий ценности семьи и общества,</a:t>
                      </a:r>
                      <a:r>
                        <a:rPr lang="ru-RU" sz="600" kern="100">
                          <a:effectLst/>
                        </a:rPr>
                        <a:t> </a:t>
                      </a:r>
                      <a:r>
                        <a:rPr lang="ru-RU" sz="600">
                          <a:effectLst/>
                        </a:rPr>
                        <a:t>правдивый, искренний, способный к сочувствию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и заботе, к нравственному поступку, проявляющий задатки чувства долга: ответственность за свои действия и поведение; принимающий и уважающий различия между людьми.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Освоивший основы речевой культуры.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Дружелюбный и доброжелательный, умеющий слушать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и слышать собеседника, способный взаимодействовать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со взрослыми и сверстниками на основе общих интересов и дел.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</a:tr>
              <a:tr h="9167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Познавательное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Знания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Любознательный, наблюдательный, испытывающий потребность в самовыражении, в том числе творческом, проявляющий активность, самостоятельность, инициативу в познавательной, игровой, коммуникативной и продуктивных видах деятельности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и в самообслуживании, обладающий первичной картиной мира на основе традиционных ценностей российского общества.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</a:tr>
              <a:tr h="454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Физическое и оздоровительное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Здоровье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Владеющий основными навыками личной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и общественной гигиены, стремящийся соблюдать правила безопасного поведения в быту, социуме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(в том числе в цифровой среде), природе.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</a:tr>
              <a:tr h="56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Трудовое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Труд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Понимающий ценность труда в семье и в обществе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на основе уважения к людям труда, результатам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их деятельности, проявляющий трудолюбие </a:t>
                      </a:r>
                      <a:br>
                        <a:rPr lang="ru-RU" sz="600">
                          <a:effectLst/>
                        </a:rPr>
                      </a:br>
                      <a:r>
                        <a:rPr lang="ru-RU" sz="600">
                          <a:effectLst/>
                        </a:rPr>
                        <a:t>при выполнении поручений и в самостоятельной деятельности.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</a:tr>
              <a:tr h="567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Этико-эстетическое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Культура и красота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Способный воспринимать и чувствовать прекрасное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в быту, природе, поступках, искусстве, стремящийся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к отображению прекрасного в продуктивных видах деятельности, обладающий зачатками </a:t>
                      </a:r>
                      <a:br>
                        <a:rPr lang="ru-RU" sz="600" dirty="0">
                          <a:effectLst/>
                        </a:rPr>
                      </a:br>
                      <a:r>
                        <a:rPr lang="ru-RU" sz="600" dirty="0">
                          <a:effectLst/>
                        </a:rPr>
                        <a:t>художественно-эстетического вкуса.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026" marR="37026" marT="0" marB="0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41747" y="1690300"/>
            <a:ext cx="219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649</Words>
  <Application>Microsoft Office PowerPoint</Application>
  <PresentationFormat>Экран (4:3)</PresentationFormat>
  <Paragraphs>200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Краткая презентация   программы  воспитания МБДОУ детский сад № 132    для родителей</vt:lpstr>
      <vt:lpstr>  </vt:lpstr>
      <vt:lpstr>  </vt:lpstr>
      <vt:lpstr>  </vt:lpstr>
      <vt:lpstr>  </vt:lpstr>
      <vt:lpstr>  </vt:lpstr>
      <vt:lpstr>  </vt:lpstr>
      <vt:lpstr>  </vt:lpstr>
      <vt:lpstr> 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Краткая презентация  Основной образовательной программы</dc:title>
  <cp:lastModifiedBy>User</cp:lastModifiedBy>
  <cp:revision>28</cp:revision>
  <dcterms:modified xsi:type="dcterms:W3CDTF">2021-09-03T08:37:16Z</dcterms:modified>
</cp:coreProperties>
</file>