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9" r:id="rId5"/>
    <p:sldId id="268" r:id="rId6"/>
    <p:sldId id="273" r:id="rId7"/>
    <p:sldId id="275" r:id="rId8"/>
    <p:sldId id="271" r:id="rId9"/>
    <p:sldId id="277" r:id="rId10"/>
    <p:sldId id="278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99CC00"/>
    <a:srgbClr val="FFCCCC"/>
    <a:srgbClr val="FF9999"/>
    <a:srgbClr val="99CCFF"/>
    <a:srgbClr val="CCFF66"/>
    <a:srgbClr val="FFFF99"/>
    <a:srgbClr val="333399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0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5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5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5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9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8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1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0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9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2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C226-1C01-45A2-9719-94135B9FFE3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36BB-583A-4E8A-9B9B-AD3415A82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8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-9054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778598"/>
            <a:ext cx="6858000" cy="296953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2800" b="1" dirty="0" smtClean="0">
                <a:ln>
                  <a:solidFill>
                    <a:srgbClr val="333399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333399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образовательная программа </a:t>
            </a:r>
            <a:b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художественно – эстетическому развитию</a:t>
            </a:r>
            <a:b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«Семицветик» </a:t>
            </a:r>
            <a:b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3 – 7 лет</a:t>
            </a:r>
            <a:endParaRPr lang="ru-RU" sz="3200" b="1" dirty="0">
              <a:ln w="635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345662"/>
            <a:ext cx="6858000" cy="161151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2800" b="1" dirty="0" smtClean="0">
                <a:ln>
                  <a:solidFill>
                    <a:srgbClr val="333399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132</a:t>
            </a:r>
            <a:br>
              <a:rPr lang="ru-RU" sz="2800" b="1" dirty="0" smtClean="0">
                <a:ln>
                  <a:solidFill>
                    <a:srgbClr val="333399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>
                <a:solidFill>
                  <a:srgbClr val="333399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2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0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6338"/>
            <a:ext cx="7886700" cy="7061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детей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9208" r="17327" b="14577"/>
          <a:stretch/>
        </p:blipFill>
        <p:spPr>
          <a:xfrm rot="-360000">
            <a:off x="181528" y="1296891"/>
            <a:ext cx="2743153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7800" r="29901" b="3840"/>
          <a:stretch/>
        </p:blipFill>
        <p:spPr>
          <a:xfrm rot="-360000">
            <a:off x="258853" y="3656988"/>
            <a:ext cx="198500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2" t="7800" r="30196" b="2784"/>
          <a:stretch/>
        </p:blipFill>
        <p:spPr>
          <a:xfrm rot="-120000">
            <a:off x="2468304" y="3491423"/>
            <a:ext cx="199558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9736" r="15644" b="13521"/>
          <a:stretch/>
        </p:blipFill>
        <p:spPr>
          <a:xfrm rot="360000">
            <a:off x="6230759" y="1326234"/>
            <a:ext cx="2748232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9" t="5159" r="32079" b="3840"/>
          <a:stretch/>
        </p:blipFill>
        <p:spPr>
          <a:xfrm rot="120000">
            <a:off x="4692257" y="3491423"/>
            <a:ext cx="196084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0440" r="21386" b="16865"/>
          <a:stretch/>
        </p:blipFill>
        <p:spPr>
          <a:xfrm>
            <a:off x="3195020" y="1187826"/>
            <a:ext cx="2767296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4807" r="30891" b="2959"/>
          <a:stretch/>
        </p:blipFill>
        <p:spPr>
          <a:xfrm rot="360000">
            <a:off x="6952325" y="3655218"/>
            <a:ext cx="195116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56626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0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39089"/>
            <a:ext cx="7886700" cy="231768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350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0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597529"/>
            <a:ext cx="7886700" cy="5694629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сообразуется с  основной образовательной программой   дошкольного образования </a:t>
            </a: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132, отвечает Федеральным государственным образовательным стандартам (ФГОС) к структуре образовательных программ дошкольного образования и условиям реализации и основывается на следующих нормативных </a:t>
            </a: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документах:</a:t>
            </a:r>
          </a:p>
          <a:p>
            <a:pPr algn="just">
              <a:spcBef>
                <a:spcPts val="0"/>
              </a:spcBef>
            </a:pPr>
            <a:endParaRPr lang="ru-RU" sz="1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 от 29 декабря 2012 года № 273 - ФЗ «Об образовании в Российской Федерации</a:t>
            </a: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 (Приказ Министерства образования и  науки Российской Федерации от 30 августа 2013 года № 1014</a:t>
            </a: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2.4.1.3049-13;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 ведения образовательной </a:t>
            </a: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</a:t>
            </a: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</a:t>
            </a: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образования муниципального бюджетного дошкольного образовательного учреждения детский сад № 132.</a:t>
            </a:r>
            <a:b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043015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0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552262"/>
            <a:ext cx="7886700" cy="6083928"/>
          </a:xfrm>
        </p:spPr>
        <p:txBody>
          <a:bodyPr>
            <a:normAutofit/>
          </a:bodyPr>
          <a:lstStyle/>
          <a:p>
            <a:pPr algn="just"/>
            <a:endParaRPr lang="ru-RU" sz="1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«Семицветик» разработана на основе программы Т. И. Бабаевой «Детство</a:t>
            </a: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рассчитана на возраст детей от трех до семи лет. </a:t>
            </a: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направлена на развитие у дошкольников творчества, которое определяется как продуктивная деятельность, в ходе которой ребенок создает новое, оригинальное, активизируя воображение, и реализует свой замысел, находя средства для его воплощения. Программа дополнительного образования обеспечивает условия для художественно – эстетического, познавательно – речевого, духовного развития детей. В образовательной деятельности с детьми используются игры и игровые приемы, которые создают непринужденную творческую атмосферу, способствуют развитию воображения. Программа носит инновационный характер, так как в системе работы, кроме традиционных, используются нетрадиционные методы и способы развития творчества детей: кляксография, набрызг, тычок жесткой полусухой кистью, монотипия, рисование с использованием природного материала, пластилиновая живопись, тампонирование и др</a:t>
            </a: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Нетрадиционное рисование </a:t>
            </a: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1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использовать хорошо знакомые предметы в качестве художественных материалов, такое рисование удивляет своей непредсказуемостью. Рисование необычными материалами и оригинальными техниками позволяет детям ощутить незабываемые положительные эмоции, проявить фантазию, творчество.</a:t>
            </a:r>
          </a:p>
          <a:p>
            <a:pPr algn="just"/>
            <a:endParaRPr lang="ru-RU" sz="2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058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0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62551"/>
            <a:ext cx="7886700" cy="65184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</a:t>
            </a:r>
            <a:endParaRPr lang="ru-RU" sz="3200" b="1" dirty="0">
              <a:ln w="635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6459" y="832919"/>
            <a:ext cx="8510257" cy="5875699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- чувственного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мира, развитие фантазии, воображения и творческих способностей детей дошкольного 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через изобразительную деятельность.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spcBef>
                <a:spcPts val="0"/>
              </a:spcBef>
            </a:pPr>
            <a:endParaRPr lang="ru-RU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развитие дошкольников средствами изобразительного искусства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и любовь к изобразительному искусству как средству выражения чувств, отношений, приобщения к миру прекрасного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активизировать те знания, умения и навыки, которыми овладевают дети в 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изобразительной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удовлетворения каждым ребенком своей склонности к излюбленному виду изобразительной деятельности, выявлять и развивать художественные способности детей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способам нетрадиционного рисования с использованием различных 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изобразительных материалов.</a:t>
            </a:r>
            <a:endParaRPr lang="ru-RU" sz="3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и поощрять желание выполнять задание 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- своему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дополняя выразительными деталями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воображение детей, поддерживая проявления их фантазии, смелости в изложении собственных замыслов.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художественный 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вкус,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воображение, творческое мышление, внимание, 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 интерес </a:t>
            </a:r>
            <a:r>
              <a:rPr lang="ru-RU" sz="3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художественной деятельности посредством классических и нетрадиционных техник изображения</a:t>
            </a: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почувствовать радость творчества и эстетического наслаждения.</a:t>
            </a:r>
          </a:p>
          <a:p>
            <a:pPr>
              <a:spcBef>
                <a:spcPts val="0"/>
              </a:spcBef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559672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0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81070"/>
            <a:ext cx="7886700" cy="65185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программы</a:t>
            </a:r>
            <a:endParaRPr lang="ru-RU" sz="3200" dirty="0">
              <a:ln w="635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013989"/>
            <a:ext cx="7886700" cy="5432077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</a:t>
            </a: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(программа заключает в себе неиссякаемые возможности для воспитания и развития творческих способностей детей</a:t>
            </a: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научности</a:t>
            </a: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(детям сообщаются знания о форме, цвете, композиции и др</a:t>
            </a: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</a:t>
            </a: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(учет возрастных и индивидуальных особенностей</a:t>
            </a: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поэтапности</a:t>
            </a: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(последовательность, приступая к очередному этапу, нельзя миновать предыдущий</a:t>
            </a: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динамичности</a:t>
            </a: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самого простого до сложного</a:t>
            </a: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сравнений</a:t>
            </a: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(разнообразие вариантов заданной темы, методов и способов изображения, разнообразие материала</a:t>
            </a: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</a:t>
            </a: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решений по теме, материалов и способов без ограничений</a:t>
            </a: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</a:t>
            </a: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(учет задач и новообразований следующего возрастного периода</a:t>
            </a: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</a:t>
            </a: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(совместная работа со специалистами детского сада, родителями, выпускниками</a:t>
            </a: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r>
              <a:rPr lang="ru-RU" sz="2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обеспечивает интеграцию всех образовательных </a:t>
            </a:r>
            <a:r>
              <a:rPr lang="ru-RU" sz="2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областей.</a:t>
            </a:r>
            <a:endParaRPr lang="ru-RU" sz="2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3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3869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0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26337"/>
            <a:ext cx="7886700" cy="57521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и методы работы</a:t>
            </a:r>
            <a:endParaRPr lang="ru-RU" sz="3200" dirty="0">
              <a:ln w="635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801554"/>
            <a:ext cx="7886700" cy="605644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организации образовательного процесса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«Семицветик»: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образовательной деятельности с детьми: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(с использованием схем, репродукций, наглядных пособий, педагогического образца);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вербальный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(объяснение нового материала, беседа, художественное слово…);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(выполнение творческой работы);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(педагогическое наблюдение, выставки, экспозиции творческих работ, результативное участие в конкурсах</a:t>
            </a: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работы: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техниками, приемами, способами изображения, включая нетрадиционные и смешанные техники;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сюжетное, предметное с элементами декоративного рисования, по замыслу;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изобразительным искусством и архитектурой.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на тему того, как организовывать дома изобразительную деятельность ребёнка, создать условия для самостоятельного художественного творчества, о том, что необходимо проявлять уважение к художественным интересам и работам ребенка, бережно относиться к результатам его творческой деятельности, стимулировать на участие в выставках и конкурсах рисунков.</a:t>
            </a:r>
          </a:p>
          <a:p>
            <a:endParaRPr lang="ru-RU" sz="16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246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0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25514"/>
            <a:ext cx="7886700" cy="5432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организация занятий</a:t>
            </a:r>
            <a:endParaRPr lang="ru-RU" sz="3200" dirty="0">
              <a:ln w="635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140737"/>
            <a:ext cx="7886700" cy="534154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рассчитана на 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года 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состоит из 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этапов. Содержание этапов составлено с учетом возрастных особенностей детей. Первый этап рассчитан на детей 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3 -4  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(вторая младшая 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группа), второй – на детей 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 лет (средняя группа), третий – на детей 5 – 6 лет (старшая группа), четвертый – на детей 6 – 7 лет 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(подготовительная к школе группа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</a:pPr>
            <a:endParaRPr lang="ru-RU" sz="19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два раза в неделю. </a:t>
            </a:r>
          </a:p>
          <a:p>
            <a:pPr algn="just">
              <a:spcBef>
                <a:spcPts val="0"/>
              </a:spcBef>
            </a:pP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занятия:</a:t>
            </a:r>
          </a:p>
          <a:p>
            <a:pPr algn="just">
              <a:spcBef>
                <a:spcPts val="0"/>
              </a:spcBef>
            </a:pP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второй младшей группе – 15 минут;</a:t>
            </a:r>
          </a:p>
          <a:p>
            <a:pPr algn="just">
              <a:spcBef>
                <a:spcPts val="0"/>
              </a:spcBef>
            </a:pP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– 20 минут;</a:t>
            </a:r>
          </a:p>
          <a:p>
            <a:pPr algn="just">
              <a:spcBef>
                <a:spcPts val="0"/>
              </a:spcBef>
            </a:pP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старшей группе – 25 минут;</a:t>
            </a:r>
          </a:p>
          <a:p>
            <a:pPr algn="just">
              <a:spcBef>
                <a:spcPts val="0"/>
              </a:spcBef>
            </a:pP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подготовительной к школе группе – 30 минут.</a:t>
            </a:r>
          </a:p>
          <a:p>
            <a:pPr algn="just">
              <a:spcBef>
                <a:spcPts val="0"/>
              </a:spcBef>
            </a:pPr>
            <a:endParaRPr lang="ru-RU" sz="19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основных тем выступают времена года: 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«Осень», «Зима», «Весна», «Лето», 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которых осуществляется календарное планирование, где каждая образовательная деятельность является подтемой основной темы. Разбивка перспективного плана по тематическим блокам позволяет прослеживать динамику в развитии изобразительных навыков и умений, в усвоении техники рисования. Содержание тематики строится на обучении детей основам изобразительного искусства (цветоведения, композиции, формообразовании, изобразительным навыкам и умениям), обучению нетрадиционным способам рисования в процессе рисования на бумаге.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329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0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62552"/>
            <a:ext cx="7886700" cy="94156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</a:t>
            </a:r>
            <a:endParaRPr lang="ru-RU" sz="3200" dirty="0">
              <a:ln w="635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285592"/>
            <a:ext cx="7886700" cy="55724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/>
              <a:t> </a:t>
            </a: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прохождения </a:t>
            </a: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четырехлетнего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усвоения Программы дети свободно могут получать новые цвета и их оттенки, самостоятельно выбирают средства выразительности для более точного изображения художественного образа (линия, цвет, колорит, композиция, и т. п.); могут самостоятельно передавать сюжетную композицию, используя разные ее варианты с элементами перспективы. Так же, свободно могут ориентироваться в видах (живопись, графика, скульптура, архитектура) и жанрах искусства (натюрморт, портрет, пейзаж); знакомы с наиболее употребляемой терминологией в изобразительном искусстве; умеют доводить свою работу до завершения; умеют давать мотивированную оценку результатам своей деятельности, а так же выражают своё отношение к окружающему миру через рисунок и получают эмоциональное удовлетворение от творчества.</a:t>
            </a:r>
          </a:p>
          <a:p>
            <a:pPr algn="just"/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результатов деятельности обучающихся по образовательной программе в течение учебного года проводятся тематические выставки,  что позволяет выявить сформированные знания и умения по пройденным темам. Такой подход, не травмируя детскую психику, позволяет сформировать положительную мотивацию их деятельности и научить самоанализу. </a:t>
            </a:r>
          </a:p>
          <a:p>
            <a:pPr algn="just"/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результатов творчества относится педагогическое наблюдение: похвала и одобрение за самостоятельность и инициативу выбора новой темы или способа изображения; награждение грамотами, сертификатами и дипломами за участие в конкурсах. </a:t>
            </a:r>
          </a:p>
          <a:p>
            <a:pPr algn="just"/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показателем реализации программы является создание каждым ребенком своих творческих работ, а главным критерием оценки достижений обучающегося является его способность добиваться желаемого результата.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141098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krot.info/uploads/posts/2021-02/1612681023_1-p-fon-tsvetik-semitsveti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93" r="7777" b="-393"/>
          <a:stretch/>
        </p:blipFill>
        <p:spPr bwMode="auto">
          <a:xfrm>
            <a:off x="0" y="0"/>
            <a:ext cx="915305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30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детей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t="9458" r="17525" b="16615"/>
          <a:stretch/>
        </p:blipFill>
        <p:spPr>
          <a:xfrm>
            <a:off x="3239961" y="1213069"/>
            <a:ext cx="2756919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t="6876" r="13168" b="6054"/>
          <a:stretch/>
        </p:blipFill>
        <p:spPr>
          <a:xfrm rot="360000">
            <a:off x="6289047" y="1376659"/>
            <a:ext cx="2647591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9" t="2343" r="30198" b="7888"/>
          <a:stretch/>
        </p:blipFill>
        <p:spPr>
          <a:xfrm rot="-120000">
            <a:off x="2520431" y="3461749"/>
            <a:ext cx="197646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4807" r="30198" b="3135"/>
          <a:stretch/>
        </p:blipFill>
        <p:spPr>
          <a:xfrm rot="-360000">
            <a:off x="270096" y="3628448"/>
            <a:ext cx="199341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2" t="2871" r="30594" b="6304"/>
          <a:stretch/>
        </p:blipFill>
        <p:spPr>
          <a:xfrm rot="120000">
            <a:off x="4739731" y="3462150"/>
            <a:ext cx="195348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0440" r="21386" b="16865"/>
          <a:stretch/>
        </p:blipFill>
        <p:spPr>
          <a:xfrm rot="-360000">
            <a:off x="238068" y="1377458"/>
            <a:ext cx="2662870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3399" r="30594" b="8592"/>
          <a:stretch/>
        </p:blipFill>
        <p:spPr>
          <a:xfrm rot="240000">
            <a:off x="6928909" y="3596749"/>
            <a:ext cx="195263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19868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996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Дополнительная образовательная программа  по художественно – эстетическому развитию «Семицветик»  для детей 3 – 7 лет</vt:lpstr>
      <vt:lpstr>Презентация PowerPoint</vt:lpstr>
      <vt:lpstr>Презентация PowerPoint</vt:lpstr>
      <vt:lpstr>Цель и задачи программы</vt:lpstr>
      <vt:lpstr>Основные принципы программы</vt:lpstr>
      <vt:lpstr>Основные формы и методы работы</vt:lpstr>
      <vt:lpstr>Планирование и организация занятий</vt:lpstr>
      <vt:lpstr>Ожидаемые результаты реализации программы</vt:lpstr>
      <vt:lpstr>Творчество детей</vt:lpstr>
      <vt:lpstr>Творчество детей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программа  по художественно – эстетическому развитию «Семицветик» </dc:title>
  <dc:creator>Yuriy</dc:creator>
  <cp:lastModifiedBy>Yuriy</cp:lastModifiedBy>
  <cp:revision>40</cp:revision>
  <dcterms:created xsi:type="dcterms:W3CDTF">2021-03-10T11:30:03Z</dcterms:created>
  <dcterms:modified xsi:type="dcterms:W3CDTF">2021-03-17T07:31:41Z</dcterms:modified>
</cp:coreProperties>
</file>